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sldIdLst>
    <p:sldId id="256" r:id="rId2"/>
    <p:sldId id="263" r:id="rId3"/>
    <p:sldId id="269" r:id="rId4"/>
    <p:sldId id="258" r:id="rId5"/>
    <p:sldId id="257" r:id="rId6"/>
    <p:sldId id="259" r:id="rId7"/>
    <p:sldId id="270" r:id="rId8"/>
    <p:sldId id="260" r:id="rId9"/>
    <p:sldId id="264" r:id="rId10"/>
    <p:sldId id="267" r:id="rId11"/>
    <p:sldId id="261" r:id="rId12"/>
    <p:sldId id="265" r:id="rId13"/>
    <p:sldId id="268" r:id="rId14"/>
    <p:sldId id="262" r:id="rId15"/>
    <p:sldId id="266" r:id="rId16"/>
  </p:sldIdLst>
  <p:sldSz cx="9144000" cy="6858000" type="screen4x3"/>
  <p:notesSz cx="9931400" cy="6799263"/>
  <p:defaultTextStyle>
    <a:defPPr>
      <a:defRPr lang="ja-JP"/>
    </a:defPPr>
    <a:lvl1pPr algn="l" defTabSz="435622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35622" indent="-34794" algn="l" defTabSz="435622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872635" indent="-70980" algn="l" defTabSz="435622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08256" indent="-105774" algn="l" defTabSz="435622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745269" indent="-141960" algn="l" defTabSz="435622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004136" algn="l" defTabSz="801654" rtl="0" eaLnBrk="1" latinLnBrk="0" hangingPunct="1"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404963" algn="l" defTabSz="801654" rtl="0" eaLnBrk="1" latinLnBrk="0" hangingPunct="1"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2805791" algn="l" defTabSz="801654" rtl="0" eaLnBrk="1" latinLnBrk="0" hangingPunct="1"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206618" algn="l" defTabSz="801654" rtl="0" eaLnBrk="1" latinLnBrk="0" hangingPunct="1">
      <a:defRPr kumimoji="1" sz="18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2880">
          <p15:clr>
            <a:srgbClr val="A4A3A4"/>
          </p15:clr>
        </p15:guide>
        <p15:guide id="3" pos="158">
          <p15:clr>
            <a:srgbClr val="A4A3A4"/>
          </p15:clr>
        </p15:guide>
        <p15:guide id="4" pos="5602">
          <p15:clr>
            <a:srgbClr val="A4A3A4"/>
          </p15:clr>
        </p15:guide>
        <p15:guide id="5" orient="horz" pos="601">
          <p15:clr>
            <a:srgbClr val="A4A3A4"/>
          </p15:clr>
        </p15:guide>
        <p15:guide id="6" orient="horz" pos="41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91">
          <p15:clr>
            <a:srgbClr val="A4A3A4"/>
          </p15:clr>
        </p15:guide>
        <p15:guide id="2" pos="2187">
          <p15:clr>
            <a:srgbClr val="A4A3A4"/>
          </p15:clr>
        </p15:guide>
        <p15:guide id="3" orient="horz" pos="2143">
          <p15:clr>
            <a:srgbClr val="A4A3A4"/>
          </p15:clr>
        </p15:guide>
        <p15:guide id="4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64" y="56"/>
      </p:cViewPr>
      <p:guideLst>
        <p:guide orient="horz" pos="1968"/>
        <p:guide pos="2880"/>
        <p:guide pos="158"/>
        <p:guide pos="5602"/>
        <p:guide orient="horz" pos="601"/>
        <p:guide orient="horz" pos="41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1491"/>
        <p:guide pos="2187"/>
        <p:guide orient="horz" pos="2143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体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780" y="3744035"/>
            <a:ext cx="6701485" cy="2205245"/>
          </a:xfrm>
          <a:prstGeom prst="rect">
            <a:avLst/>
          </a:prstGeom>
        </p:spPr>
        <p:txBody>
          <a:bodyPr vert="horz" lIns="87276" tIns="43638" rIns="87276" bIns="43638"/>
          <a:lstStyle>
            <a:lvl1pPr marL="0" indent="0" algn="l">
              <a:buNone/>
              <a:defRPr sz="3200" baseline="0">
                <a:solidFill>
                  <a:schemeClr val="tx1"/>
                </a:solidFill>
                <a:latin typeface="+mn-lt"/>
                <a:ea typeface="+mn-ea"/>
                <a:cs typeface="HGSｺﾞｼｯｸM" panose="020B0600000000000000" pitchFamily="50" charset="-128"/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2753927"/>
            <a:ext cx="8137525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2"/>
          <p:cNvSpPr>
            <a:spLocks noGrp="1"/>
          </p:cNvSpPr>
          <p:nvPr>
            <p:ph type="title"/>
          </p:nvPr>
        </p:nvSpPr>
        <p:spPr>
          <a:xfrm>
            <a:off x="250825" y="1319874"/>
            <a:ext cx="7886700" cy="1325563"/>
          </a:xfrm>
          <a:prstGeom prst="rect">
            <a:avLst/>
          </a:prstGeom>
        </p:spPr>
        <p:txBody>
          <a:bodyPr lIns="86400" tIns="43200" rIns="86400" bIns="43200" anchor="b" anchorCtr="0"/>
          <a:lstStyle>
            <a:lvl1pPr algn="l">
              <a:defRPr sz="40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白紙(フッターあ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786D1C9-B7A8-41F5-BA9D-4FB1FE08E4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DF758FB-D46F-4666-9A25-7B8BB205D3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8" name="日付プレースホルダー 8">
            <a:extLst>
              <a:ext uri="{FF2B5EF4-FFF2-40B4-BE49-F238E27FC236}">
                <a16:creationId xmlns:a16="http://schemas.microsoft.com/office/drawing/2014/main" id="{DCD7B485-CAFF-4708-8D02-280365C8E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FE73742-FC4C-4558-B741-7437BEEFE307}"/>
              </a:ext>
            </a:extLst>
          </p:cNvPr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67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白紙(フッターなし)_裏表紙などに利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544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完全白紙_裏表紙などに利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53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863715"/>
            <a:ext cx="9144000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2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22" name="日付プレースホルダー 8"/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1761972"/>
          </a:xfrm>
          <a:prstGeom prst="rect">
            <a:avLst/>
          </a:prstGeom>
        </p:spPr>
        <p:txBody>
          <a:bodyPr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50823" y="161924"/>
            <a:ext cx="8640000" cy="586800"/>
          </a:xfrm>
          <a:prstGeom prst="rect">
            <a:avLst/>
          </a:prstGeom>
        </p:spPr>
        <p:txBody>
          <a:bodyPr lIns="86400" tIns="43200" rIns="86400" bIns="43200" anchor="ctr"/>
          <a:lstStyle>
            <a:lvl1pPr algn="l">
              <a:defRPr sz="32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62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本日のアジェン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863715"/>
            <a:ext cx="9144000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2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22" name="日付プレースホルダー 8"/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1761972"/>
          </a:xfrm>
          <a:prstGeom prst="rect">
            <a:avLst/>
          </a:prstGeom>
        </p:spPr>
        <p:txBody>
          <a:bodyPr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50823" y="161924"/>
            <a:ext cx="8640000" cy="586800"/>
          </a:xfrm>
          <a:prstGeom prst="rect">
            <a:avLst/>
          </a:prstGeom>
        </p:spPr>
        <p:txBody>
          <a:bodyPr lIns="86400" tIns="43200" rIns="86400" bIns="43200" anchor="ctr"/>
          <a:lstStyle>
            <a:lvl1pPr algn="l">
              <a:defRPr sz="32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845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863715"/>
            <a:ext cx="9144000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50823" y="161924"/>
            <a:ext cx="8640000" cy="586800"/>
          </a:xfrm>
          <a:prstGeom prst="rect">
            <a:avLst/>
          </a:prstGeom>
        </p:spPr>
        <p:txBody>
          <a:bodyPr lIns="86400" tIns="43200" rIns="86400" bIns="43200" anchor="ctr"/>
          <a:lstStyle>
            <a:lvl1pPr algn="l">
              <a:defRPr sz="32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C79608F-1983-4C56-AF2A-9561B86F0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F9557B2-C7E3-451F-9948-59540068D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10" name="日付プレースホルダー 8">
            <a:extLst>
              <a:ext uri="{FF2B5EF4-FFF2-40B4-BE49-F238E27FC236}">
                <a16:creationId xmlns:a16="http://schemas.microsoft.com/office/drawing/2014/main" id="{52E4C3D1-0746-4027-B604-5576BD949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CB897BA-91F6-4F6A-A79A-066B6524AAC1}"/>
              </a:ext>
            </a:extLst>
          </p:cNvPr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14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2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863715"/>
            <a:ext cx="9144000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2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22" name="日付プレースホルダー 8"/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4231167" cy="2112838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50823" y="161924"/>
            <a:ext cx="8640000" cy="586800"/>
          </a:xfrm>
          <a:prstGeom prst="rect">
            <a:avLst/>
          </a:prstGeom>
        </p:spPr>
        <p:txBody>
          <a:bodyPr lIns="86400" tIns="43200" rIns="86400" bIns="43200" anchor="ctr"/>
          <a:lstStyle>
            <a:lvl1pPr algn="l">
              <a:defRPr sz="32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56E035C9-2025-440E-8531-D21E7BFE0C1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59656" y="953725"/>
            <a:ext cx="4231167" cy="2112838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60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テキスト付きコンテンツ2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863715"/>
            <a:ext cx="9144000" cy="0"/>
          </a:xfrm>
          <a:prstGeom prst="line">
            <a:avLst/>
          </a:prstGeom>
          <a:ln w="1905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2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22" name="日付プレースホルダー 8"/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4231167" cy="430839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250823" y="161924"/>
            <a:ext cx="8640000" cy="586800"/>
          </a:xfrm>
          <a:prstGeom prst="rect">
            <a:avLst/>
          </a:prstGeom>
        </p:spPr>
        <p:txBody>
          <a:bodyPr lIns="86400" tIns="43200" rIns="86400" bIns="43200" anchor="ctr"/>
          <a:lstStyle>
            <a:lvl1pPr algn="l">
              <a:defRPr sz="32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3">
            <a:extLst>
              <a:ext uri="{FF2B5EF4-FFF2-40B4-BE49-F238E27FC236}">
                <a16:creationId xmlns:a16="http://schemas.microsoft.com/office/drawing/2014/main" id="{56E035C9-2025-440E-8531-D21E7BFE0C1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59656" y="953725"/>
            <a:ext cx="4231167" cy="430839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0" indent="0">
              <a:buNone/>
              <a:defRPr lang="ja-JP" altLang="en-US" sz="2400" baseline="0" dirty="0"/>
            </a:lvl1pPr>
            <a:lvl2pPr>
              <a:defRPr lang="ja-JP" altLang="en-US" sz="2000" baseline="0" dirty="0"/>
            </a:lvl2pPr>
            <a:lvl3pPr>
              <a:defRPr lang="ja-JP" altLang="en-US" sz="1800" baseline="0" dirty="0"/>
            </a:lvl3pPr>
            <a:lvl4pPr>
              <a:defRPr lang="ja-JP" altLang="en-US" sz="1600" baseline="0" dirty="0"/>
            </a:lvl4pPr>
            <a:lvl5pPr>
              <a:defRPr lang="ja-JP" altLang="en-US" sz="1600" baseline="0" dirty="0"/>
            </a:lvl5pPr>
          </a:lstStyle>
          <a:p>
            <a:pPr marL="327064" lvl="0" indent="-327064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コンテンツ プレースホルダー 3">
            <a:extLst>
              <a:ext uri="{FF2B5EF4-FFF2-40B4-BE49-F238E27FC236}">
                <a16:creationId xmlns:a16="http://schemas.microsoft.com/office/drawing/2014/main" id="{CC76DF5C-B8EF-491C-A3A9-3B9EBDB6AC1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50823" y="1493783"/>
            <a:ext cx="4231167" cy="2112838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69FD2EB6-3522-4506-B393-5295EE006BF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59656" y="1493783"/>
            <a:ext cx="4231167" cy="2112838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288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24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41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番号付き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2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22" name="日付プレースホルダー 8"/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3"/>
          <p:cNvSpPr>
            <a:spLocks noGrp="1"/>
          </p:cNvSpPr>
          <p:nvPr>
            <p:ph sz="quarter" idx="10" hasCustomPrompt="1"/>
          </p:nvPr>
        </p:nvSpPr>
        <p:spPr>
          <a:xfrm>
            <a:off x="255780" y="4202028"/>
            <a:ext cx="7881734" cy="547794"/>
          </a:xfrm>
          <a:prstGeom prst="rect">
            <a:avLst/>
          </a:prstGeom>
        </p:spPr>
        <p:txBody>
          <a:bodyPr wrap="square" lIns="79200" tIns="39600" rIns="79200" bIns="39600">
            <a:spAutoFit/>
          </a:bodyPr>
          <a:lstStyle>
            <a:lvl1pPr marL="720000" indent="-360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3200" baseline="0"/>
            </a:lvl1pPr>
            <a:lvl2pPr marL="612000" indent="-288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sz="2000" baseline="0"/>
            </a:lvl2pPr>
            <a:lvl3pPr marL="936000" indent="-252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800" baseline="0"/>
            </a:lvl3pPr>
            <a:lvl4pPr marL="1224000" indent="-21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4pPr>
            <a:lvl5pPr marL="147600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defRPr sz="1600" baseline="0"/>
            </a:lvl5pPr>
          </a:lstStyle>
          <a:p>
            <a:pPr lvl="0"/>
            <a:r>
              <a:rPr kumimoji="1" lang="ja-JP" altLang="en-US" dirty="0"/>
              <a:t>サブタイトルを入力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5DCC0D4-42D3-4452-8DFC-23946B8CE173}"/>
              </a:ext>
            </a:extLst>
          </p:cNvPr>
          <p:cNvCxnSpPr/>
          <p:nvPr/>
        </p:nvCxnSpPr>
        <p:spPr>
          <a:xfrm>
            <a:off x="0" y="4022010"/>
            <a:ext cx="8137525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2">
            <a:extLst>
              <a:ext uri="{FF2B5EF4-FFF2-40B4-BE49-F238E27FC236}">
                <a16:creationId xmlns:a16="http://schemas.microsoft.com/office/drawing/2014/main" id="{4CB0BEC6-5DB4-4813-91E5-F5AD76DD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87957"/>
            <a:ext cx="7886700" cy="1325563"/>
          </a:xfrm>
          <a:prstGeom prst="rect">
            <a:avLst/>
          </a:prstGeom>
        </p:spPr>
        <p:txBody>
          <a:bodyPr lIns="86400" tIns="43200" rIns="86400" bIns="43200" anchor="b" anchorCtr="0"/>
          <a:lstStyle>
            <a:lvl1pPr algn="l">
              <a:defRPr sz="36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768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番号なし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0" y="4022010"/>
            <a:ext cx="8137525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50825" y="2587957"/>
            <a:ext cx="7886700" cy="1325563"/>
          </a:xfrm>
          <a:prstGeom prst="rect">
            <a:avLst/>
          </a:prstGeom>
        </p:spPr>
        <p:txBody>
          <a:bodyPr lIns="86400" tIns="43200" rIns="86400" bIns="43200" anchor="b" anchorCtr="0"/>
          <a:lstStyle>
            <a:lvl1pPr algn="l">
              <a:defRPr sz="3600" baseline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サブタイトル 2"/>
          <p:cNvSpPr>
            <a:spLocks noGrp="1"/>
          </p:cNvSpPr>
          <p:nvPr>
            <p:ph type="subTitle" idx="1"/>
          </p:nvPr>
        </p:nvSpPr>
        <p:spPr>
          <a:xfrm>
            <a:off x="255780" y="4202028"/>
            <a:ext cx="7881738" cy="2205245"/>
          </a:xfrm>
          <a:prstGeom prst="rect">
            <a:avLst/>
          </a:prstGeom>
        </p:spPr>
        <p:txBody>
          <a:bodyPr vert="horz" lIns="87276" tIns="43638" rIns="87276" bIns="43638"/>
          <a:lstStyle>
            <a:lvl1pPr marL="0" indent="0" algn="l">
              <a:buNone/>
              <a:defRPr sz="3200" baseline="0">
                <a:solidFill>
                  <a:schemeClr val="tx1"/>
                </a:solidFill>
                <a:latin typeface="+mn-lt"/>
                <a:ea typeface="+mn-ea"/>
                <a:cs typeface="HGSｺﾞｼｯｸM" panose="020B0600000000000000" pitchFamily="50" charset="-128"/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5C5B9CF-1501-498F-88D2-A2702725E8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11" name="スライド番号プレースホルダ 5">
            <a:extLst>
              <a:ext uri="{FF2B5EF4-FFF2-40B4-BE49-F238E27FC236}">
                <a16:creationId xmlns:a16="http://schemas.microsoft.com/office/drawing/2014/main" id="{2DD761A1-05D8-49AD-8EBA-859D50AE4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602674"/>
            <a:ext cx="305151" cy="225025"/>
          </a:xfrm>
          <a:prstGeom prst="rect">
            <a:avLst/>
          </a:prstGeom>
        </p:spPr>
        <p:txBody>
          <a:bodyPr vert="horz" wrap="none" lIns="87276" tIns="43638" rIns="72000" bIns="43638" numCol="1" anchor="ctr" anchorCtr="0" compatLnSpc="1">
            <a:prstTxWarp prst="textNoShape">
              <a:avLst/>
            </a:prstTxWarp>
          </a:bodyPr>
          <a:lstStyle>
            <a:lvl1pPr algn="r"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fld id="{E06F8C22-DD7A-40A6-8D32-0B1A0AF740E1}" type="slidenum">
              <a:rPr lang="en-US" altLang="ja-JP" smtClean="0"/>
              <a:pPr/>
              <a:t>‹#›</a:t>
            </a:fld>
            <a:endParaRPr lang="en-US" dirty="0"/>
          </a:p>
        </p:txBody>
      </p:sp>
      <p:sp>
        <p:nvSpPr>
          <p:cNvPr id="12" name="日付プレースホルダー 8">
            <a:extLst>
              <a:ext uri="{FF2B5EF4-FFF2-40B4-BE49-F238E27FC236}">
                <a16:creationId xmlns:a16="http://schemas.microsoft.com/office/drawing/2014/main" id="{8DC267C7-2B79-439B-87B3-08770F983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0455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tx2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F0096878-6034-4174-A8B9-34948B07B57A}"/>
              </a:ext>
            </a:extLst>
          </p:cNvPr>
          <p:cNvCxnSpPr/>
          <p:nvPr/>
        </p:nvCxnSpPr>
        <p:spPr>
          <a:xfrm>
            <a:off x="305151" y="6610913"/>
            <a:ext cx="0" cy="208547"/>
          </a:xfrm>
          <a:prstGeom prst="line">
            <a:avLst/>
          </a:prstGeom>
          <a:ln w="317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全体表紙(投影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780" y="3744035"/>
            <a:ext cx="7881745" cy="2205245"/>
          </a:xfrm>
          <a:prstGeom prst="rect">
            <a:avLst/>
          </a:prstGeom>
        </p:spPr>
        <p:txBody>
          <a:bodyPr vert="horz" lIns="87276" tIns="43638" rIns="87276" bIns="43638"/>
          <a:lstStyle>
            <a:lvl1pPr marL="0" indent="0" algn="l">
              <a:buNone/>
              <a:defRPr sz="3200" baseline="0">
                <a:solidFill>
                  <a:schemeClr val="bg1"/>
                </a:solidFill>
                <a:latin typeface="+mn-lt"/>
                <a:ea typeface="+mn-ea"/>
                <a:cs typeface="HGSｺﾞｼｯｸM" panose="020B0600000000000000" pitchFamily="50" charset="-128"/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2753927"/>
            <a:ext cx="8137525" cy="0"/>
          </a:xfrm>
          <a:prstGeom prst="line">
            <a:avLst/>
          </a:prstGeom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2"/>
          <p:cNvSpPr>
            <a:spLocks noGrp="1"/>
          </p:cNvSpPr>
          <p:nvPr>
            <p:ph type="title"/>
          </p:nvPr>
        </p:nvSpPr>
        <p:spPr>
          <a:xfrm>
            <a:off x="250825" y="1319874"/>
            <a:ext cx="7886700" cy="1325563"/>
          </a:xfrm>
          <a:prstGeom prst="rect">
            <a:avLst/>
          </a:prstGeom>
        </p:spPr>
        <p:txBody>
          <a:bodyPr lIns="86400" tIns="43200" rIns="86400" bIns="43200" anchor="b" anchorCtr="0"/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29F48C5-487C-403B-9E82-BDDC4D4E54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906815" y="6602674"/>
            <a:ext cx="3375375" cy="225025"/>
          </a:xfrm>
          <a:prstGeom prst="rect">
            <a:avLst/>
          </a:prstGeom>
        </p:spPr>
        <p:txBody>
          <a:bodyPr anchor="ctr"/>
          <a:lstStyle>
            <a:lvl1pPr algn="ctr">
              <a:defRPr sz="1000" baseline="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11" name="日付プレースホルダー 8">
            <a:extLst>
              <a:ext uri="{FF2B5EF4-FFF2-40B4-BE49-F238E27FC236}">
                <a16:creationId xmlns:a16="http://schemas.microsoft.com/office/drawing/2014/main" id="{9555B6A4-5DBD-4138-9E1D-0E8BD9454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80" y="6599119"/>
            <a:ext cx="2057400" cy="232135"/>
          </a:xfrm>
          <a:prstGeom prst="rect">
            <a:avLst/>
          </a:prstGeom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>
            <a:lvl1pPr>
              <a:defRPr lang="ja-JP" altLang="en-US" sz="1000" baseline="0" smtClean="0">
                <a:solidFill>
                  <a:schemeClr val="bg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73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685835" y="2130529"/>
            <a:ext cx="5907678" cy="1160275"/>
          </a:xfrm>
          <a:prstGeom prst="rect">
            <a:avLst/>
          </a:prstGeom>
        </p:spPr>
        <p:txBody>
          <a:bodyPr lIns="87276" tIns="43638" rIns="87276" bIns="43638"/>
          <a:lstStyle>
            <a:lvl1pPr algn="l">
              <a:defRPr sz="3200">
                <a:solidFill>
                  <a:srgbClr val="005BAC"/>
                </a:solidFill>
              </a:defRPr>
            </a:lvl1pPr>
          </a:lstStyle>
          <a:p>
            <a:pPr defTabSz="436381" fontAlgn="auto">
              <a:spcAft>
                <a:spcPts val="0"/>
              </a:spcAft>
              <a:defRPr/>
            </a:pPr>
            <a:endParaRPr lang="ja-JP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685835" y="3886776"/>
            <a:ext cx="6400663" cy="1751929"/>
          </a:xfrm>
          <a:prstGeom prst="rect">
            <a:avLst/>
          </a:prstGeom>
        </p:spPr>
        <p:txBody>
          <a:bodyPr lIns="87276" tIns="43638" rIns="87276" bIns="43638"/>
          <a:lstStyle>
            <a:lvl1pPr marL="0" indent="0" algn="ctr">
              <a:buNone/>
              <a:defRPr>
                <a:solidFill>
                  <a:srgbClr val="005BAC"/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 defTabSz="436381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ja-JP" altLang="en-US" sz="1100" dirty="0">
              <a:latin typeface="+mn-lt"/>
              <a:ea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7AF0C51-FA17-4503-A361-9F654A6B357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737" y="6581986"/>
            <a:ext cx="671388" cy="266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74" r:id="rId3"/>
    <p:sldLayoutId id="2147483668" r:id="rId4"/>
    <p:sldLayoutId id="2147483675" r:id="rId5"/>
    <p:sldLayoutId id="2147483676" r:id="rId6"/>
    <p:sldLayoutId id="2147483673" r:id="rId7"/>
    <p:sldLayoutId id="2147483657" r:id="rId8"/>
    <p:sldLayoutId id="2147483665" r:id="rId9"/>
    <p:sldLayoutId id="2147483661" r:id="rId10"/>
    <p:sldLayoutId id="2147483663" r:id="rId11"/>
    <p:sldLayoutId id="2147483671" r:id="rId12"/>
  </p:sldLayoutIdLst>
  <p:hf hdr="0"/>
  <p:txStyles>
    <p:titleStyle>
      <a:lvl1pPr algn="ctr" defTabSz="435622" rtl="0" eaLnBrk="1" fontAlgn="base" hangingPunct="1">
        <a:spcBef>
          <a:spcPct val="0"/>
        </a:spcBef>
        <a:spcAft>
          <a:spcPct val="0"/>
        </a:spcAft>
        <a:defRPr kumimoji="1"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00827"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01654"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02482"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03309" algn="ctr" defTabSz="435622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27064" indent="-327064" algn="l" defTabSz="43562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8407" indent="-271394" algn="l" defTabSz="43562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749" indent="-217115" algn="l" defTabSz="43562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6763" indent="-217115" algn="l" defTabSz="43562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383" indent="-217115" algn="l" defTabSz="435622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3" indent="-218190" algn="l" defTabSz="436381" rtl="0" eaLnBrk="1" latinLnBrk="0" hangingPunct="1">
        <a:spcBef>
          <a:spcPct val="20000"/>
        </a:spcBef>
        <a:buFont typeface="Arial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74" indent="-218190" algn="l" defTabSz="436381" rtl="0" eaLnBrk="1" latinLnBrk="0" hangingPunct="1">
        <a:spcBef>
          <a:spcPct val="20000"/>
        </a:spcBef>
        <a:buFont typeface="Arial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54" indent="-218190" algn="l" defTabSz="436381" rtl="0" eaLnBrk="1" latinLnBrk="0" hangingPunct="1">
        <a:spcBef>
          <a:spcPct val="20000"/>
        </a:spcBef>
        <a:buFont typeface="Arial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35" indent="-218190" algn="l" defTabSz="436381" rtl="0" eaLnBrk="1" latinLnBrk="0" hangingPunct="1">
        <a:spcBef>
          <a:spcPct val="20000"/>
        </a:spcBef>
        <a:buFont typeface="Arial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upport.yayoi-kk.co.jp/subcontents.html?page_id=165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upport.yayoi-kk.co.jp/faq_Subcontents.html?page_id=1126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uth.yayoi-kk.co.jp/auth/sign_in.do?service_id=mypoweb&amp;success=https://myportal.yayoi-kk.co.jp/" TargetMode="External"/><Relationship Id="rId2" Type="http://schemas.openxmlformats.org/officeDocument/2006/relationships/hyperlink" Target="https://kouza.yayoi-kk.co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yayoi-kk.co.jp/faq_Subcontents.html?page_id=11850" TargetMode="External"/><Relationship Id="rId2" Type="http://schemas.openxmlformats.org/officeDocument/2006/relationships/hyperlink" Target="https://auth.yayoi-kk.co.jp/auth/sign_in.do?service_id=mypoweb&amp;success=https://myportal.yayoi-kk.co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yoi-kk.co.jp/smart/d_file/smart_setting_guide.pdf" TargetMode="External"/><Relationship Id="rId2" Type="http://schemas.openxmlformats.org/officeDocument/2006/relationships/hyperlink" Target="https://www.yayoi-kk.co.jp/smart/financial-list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ouza.yayoi-kk.co.jp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ouza.yayoi-kk.co.j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yayoi-kk.co.jp/faq_Subcontents.html?page_id=25957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yayoi-kk.co.jp/faq_Subcontents.html?page_id=23516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dirty="0" smtClean="0"/>
              <a:t>弥生の「記帳代行用ツール」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口座連携</a:t>
            </a:r>
            <a:r>
              <a:rPr lang="en-US" altLang="ja-JP" sz="2400" dirty="0" smtClean="0"/>
              <a:t>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認証</a:t>
            </a:r>
            <a:r>
              <a:rPr lang="ja-JP" altLang="en-US" dirty="0"/>
              <a:t>情報の</a:t>
            </a:r>
            <a:r>
              <a:rPr lang="ja-JP" altLang="en-US" dirty="0" smtClean="0"/>
              <a:t>更新・明細の取得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3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9</a:t>
            </a:fld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5487608"/>
          </a:xfrm>
        </p:spPr>
        <p:txBody>
          <a:bodyPr/>
          <a:lstStyle/>
          <a:p>
            <a:r>
              <a:rPr lang="ja-JP" altLang="en-US" b="1" dirty="0">
                <a:latin typeface="+mn-ea"/>
              </a:rPr>
              <a:t>取得方式</a:t>
            </a:r>
            <a:r>
              <a:rPr lang="ja-JP" altLang="en-US" b="1" dirty="0" smtClean="0">
                <a:latin typeface="+mn-ea"/>
              </a:rPr>
              <a:t>が</a:t>
            </a:r>
            <a:r>
              <a:rPr lang="en-US" altLang="ja-JP" b="1" dirty="0" smtClean="0">
                <a:latin typeface="+mn-ea"/>
              </a:rPr>
              <a:t>API</a:t>
            </a:r>
            <a:r>
              <a:rPr lang="ja-JP" altLang="en-US" b="1" dirty="0" smtClean="0">
                <a:latin typeface="+mn-ea"/>
              </a:rPr>
              <a:t>連携クラウド版</a:t>
            </a:r>
            <a:r>
              <a:rPr lang="ja-JP" altLang="en-US" b="1" dirty="0">
                <a:latin typeface="+mn-ea"/>
              </a:rPr>
              <a:t>（金融機関公式連携）</a:t>
            </a:r>
            <a:r>
              <a:rPr lang="ja-JP" altLang="en-US" b="1" dirty="0" smtClean="0">
                <a:latin typeface="+mn-ea"/>
              </a:rPr>
              <a:t>の</a:t>
            </a:r>
            <a:r>
              <a:rPr lang="ja-JP" altLang="en-US" b="1" dirty="0">
                <a:latin typeface="+mn-ea"/>
              </a:rPr>
              <a:t>場合</a:t>
            </a:r>
            <a:r>
              <a:rPr lang="ja-JP" altLang="en-US" b="1" dirty="0" smtClean="0">
                <a:latin typeface="+mn-ea"/>
              </a:rPr>
              <a:t>は</a:t>
            </a:r>
            <a:r>
              <a:rPr lang="ja-JP" altLang="en-US" dirty="0" smtClean="0">
                <a:latin typeface="+mn-ea"/>
              </a:rPr>
              <a:t>設定不要で週</a:t>
            </a:r>
            <a:r>
              <a:rPr lang="en-US" altLang="ja-JP" dirty="0" smtClean="0">
                <a:latin typeface="+mn-ea"/>
              </a:rPr>
              <a:t>2</a:t>
            </a:r>
            <a:r>
              <a:rPr lang="ja-JP" altLang="en-US" dirty="0" smtClean="0">
                <a:latin typeface="+mn-ea"/>
              </a:rPr>
              <a:t>回更新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/>
          </a:p>
          <a:p>
            <a:r>
              <a:rPr lang="ja-JP" altLang="en-US" dirty="0"/>
              <a:t>取得方式</a:t>
            </a:r>
            <a:r>
              <a:rPr lang="ja-JP" altLang="en-US" dirty="0" smtClean="0"/>
              <a:t>が</a:t>
            </a:r>
            <a:r>
              <a:rPr lang="ja-JP" altLang="en-US" dirty="0"/>
              <a:t>スクレイピング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つまで</a:t>
            </a:r>
            <a:r>
              <a:rPr lang="ja-JP" altLang="en-US" dirty="0" smtClean="0"/>
              <a:t>時間設定可能で、毎日更新</a:t>
            </a:r>
            <a:endParaRPr lang="en-US" altLang="ja-JP" b="1" dirty="0"/>
          </a:p>
          <a:p>
            <a:pPr lvl="1"/>
            <a:endParaRPr lang="en-US" altLang="ja-JP" b="1" dirty="0" smtClean="0"/>
          </a:p>
          <a:p>
            <a:pPr lvl="1"/>
            <a:endParaRPr lang="en-US" altLang="ja-JP" b="1" dirty="0"/>
          </a:p>
          <a:p>
            <a:pPr lvl="1"/>
            <a:endParaRPr lang="en-US" altLang="ja-JP" b="1" dirty="0" smtClean="0"/>
          </a:p>
          <a:p>
            <a:pPr marL="324000" lvl="1" indent="0">
              <a:buNone/>
            </a:pPr>
            <a:endParaRPr lang="en-US" altLang="ja-JP" b="1" dirty="0" smtClean="0"/>
          </a:p>
          <a:p>
            <a:pPr marL="324000" lvl="1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 smtClean="0"/>
          </a:p>
          <a:p>
            <a:pPr marL="324000" lvl="1" indent="0">
              <a:buNone/>
            </a:pPr>
            <a:endParaRPr lang="ja-JP" altLang="en-US" b="1" dirty="0"/>
          </a:p>
          <a:p>
            <a:endParaRPr lang="ja-JP" altLang="en-US" b="1" dirty="0"/>
          </a:p>
          <a:p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自動明細更新の設定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92951" y="6275294"/>
            <a:ext cx="3951049" cy="233477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050" dirty="0">
                <a:latin typeface="+mn-lt"/>
                <a:ea typeface="+mn-ea"/>
                <a:hlinkClick r:id="rId2"/>
              </a:rPr>
              <a:t>https://support.yayoi-kk.co.jp/subcontents.html?page_id=16538</a:t>
            </a:r>
            <a:endParaRPr kumimoji="1" lang="ja-JP" altLang="en-US" sz="1050" dirty="0" smtClean="0">
              <a:latin typeface="+mn-lt"/>
              <a:ea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555" y="3396822"/>
            <a:ext cx="3740217" cy="254757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79251" y="2987093"/>
            <a:ext cx="3167180" cy="877115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600" dirty="0" smtClean="0">
                <a:latin typeface="+mn-lt"/>
                <a:ea typeface="+mn-ea"/>
              </a:rPr>
              <a:t>・クラウド版</a:t>
            </a:r>
            <a:endParaRPr kumimoji="1" lang="en-US" altLang="ja-JP" sz="1600" dirty="0" smtClean="0">
              <a:latin typeface="+mn-lt"/>
              <a:ea typeface="+mn-ea"/>
            </a:endParaRPr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200" dirty="0" smtClean="0">
                <a:latin typeface="+mn-lt"/>
                <a:ea typeface="+mn-ea"/>
              </a:rPr>
              <a:t>※</a:t>
            </a:r>
            <a:r>
              <a:rPr lang="ja-JP" altLang="en-US" sz="1200" dirty="0" smtClean="0">
                <a:latin typeface="+mn-lt"/>
                <a:ea typeface="+mn-ea"/>
              </a:rPr>
              <a:t>クレジットカード</a:t>
            </a:r>
            <a:r>
              <a:rPr lang="ja-JP" altLang="en-US" sz="1200" dirty="0">
                <a:latin typeface="+mn-lt"/>
                <a:ea typeface="+mn-ea"/>
              </a:rPr>
              <a:t>は設定不要で週</a:t>
            </a:r>
            <a:r>
              <a:rPr lang="en-US" altLang="ja-JP" sz="1200" dirty="0">
                <a:latin typeface="+mn-lt"/>
                <a:ea typeface="+mn-ea"/>
              </a:rPr>
              <a:t>2</a:t>
            </a:r>
            <a:r>
              <a:rPr lang="ja-JP" altLang="en-US" sz="1200" dirty="0">
                <a:latin typeface="+mn-lt"/>
                <a:ea typeface="+mn-ea"/>
              </a:rPr>
              <a:t>回</a:t>
            </a:r>
            <a:r>
              <a:rPr lang="ja-JP" altLang="en-US" sz="1200" dirty="0" smtClean="0">
                <a:latin typeface="+mn-lt"/>
                <a:ea typeface="+mn-ea"/>
              </a:rPr>
              <a:t>更新</a:t>
            </a:r>
            <a:endParaRPr lang="en-US" altLang="ja-JP" sz="1200" dirty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endParaRPr kumimoji="1" lang="ja-JP" altLang="en-US" sz="1600" dirty="0" smtClean="0">
              <a:latin typeface="+mn-lt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94502" y="2987093"/>
            <a:ext cx="1801422" cy="313884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600" dirty="0" smtClean="0">
                <a:latin typeface="+mn-lt"/>
                <a:ea typeface="+mn-ea"/>
              </a:rPr>
              <a:t>・インストール版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480455" y="3667653"/>
            <a:ext cx="3745014" cy="2233810"/>
            <a:chOff x="480454" y="3614449"/>
            <a:chExt cx="3745014" cy="2233810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0454" y="3614449"/>
              <a:ext cx="3745014" cy="2233810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1201273" y="4670610"/>
              <a:ext cx="1416422" cy="17929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txBody>
            <a:bodyPr lIns="79200" tIns="39600" rIns="79200" bIns="39600" rtlCol="0" anchor="ctr" anchorCtr="1"/>
            <a:lstStyle/>
            <a:p>
              <a:pPr algn="ctr" eaLnBrk="0" hangingPunct="0">
                <a:lnSpc>
                  <a:spcPct val="95000"/>
                </a:lnSpc>
                <a:spcBef>
                  <a:spcPts val="6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endParaRPr kumimoji="1" lang="ja-JP" altLang="en-US" sz="2000" dirty="0" smtClean="0">
                <a:latin typeface="+mn-lt"/>
                <a:ea typeface="+mn-ea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5192951" y="6064652"/>
            <a:ext cx="2889861" cy="233477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050" dirty="0">
                <a:latin typeface="+mn-lt"/>
                <a:ea typeface="+mn-ea"/>
              </a:rPr>
              <a:t>自動更新を有効にしたい（口座連携の設定） </a:t>
            </a:r>
            <a:endParaRPr kumimoji="1" lang="ja-JP" altLang="en-US" sz="1050" dirty="0" smtClean="0">
              <a:latin typeface="+mn-lt"/>
              <a:ea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673732" y="5636076"/>
            <a:ext cx="356339" cy="3083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90305" y="5319587"/>
            <a:ext cx="356339" cy="3083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44100" y="4723814"/>
            <a:ext cx="229632" cy="14869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305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10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372361"/>
          </a:xfrm>
        </p:spPr>
        <p:txBody>
          <a:bodyPr/>
          <a:lstStyle/>
          <a:p>
            <a:r>
              <a:rPr kumimoji="1" lang="ja-JP" altLang="en-US" sz="2000" dirty="0" smtClean="0"/>
              <a:t>銀行・クレカ・電子マネーそれぞれ、下記手順をおこなってください</a:t>
            </a:r>
            <a:endParaRPr kumimoji="1" lang="en-US" altLang="ja-JP" sz="2000" dirty="0" smtClean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手動明細更新の作業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40966" y="5995850"/>
            <a:ext cx="5449857" cy="566260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400" dirty="0" smtClean="0">
                <a:latin typeface="+mn-ea"/>
                <a:ea typeface="+mn-ea"/>
              </a:rPr>
              <a:t>口座連携した金融機関から明細を手動で取得する</a:t>
            </a:r>
            <a:endParaRPr lang="en-US" altLang="ja-JP" sz="1400" dirty="0" smtClean="0">
              <a:latin typeface="+mn-ea"/>
              <a:ea typeface="+mn-ea"/>
            </a:endParaRPr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400" dirty="0">
                <a:latin typeface="+mn-ea"/>
                <a:ea typeface="+mn-ea"/>
                <a:hlinkClick r:id="rId2"/>
              </a:rPr>
              <a:t>https://support.yayoi-kk.co.jp/faq_Subcontents.html?page_id=11264</a:t>
            </a:r>
            <a:endParaRPr kumimoji="1" lang="ja-JP" altLang="en-US" sz="1400" dirty="0" smtClean="0">
              <a:latin typeface="+mn-ea"/>
              <a:ea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300" y="1458298"/>
            <a:ext cx="6338346" cy="390710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980969" y="2838285"/>
            <a:ext cx="908550" cy="25540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200" dirty="0" smtClean="0">
                <a:latin typeface="+mn-lt"/>
                <a:ea typeface="+mn-ea"/>
              </a:rPr>
              <a:t>②</a:t>
            </a:r>
            <a:r>
              <a:rPr kumimoji="1" lang="ja-JP" altLang="en-US" sz="1200" dirty="0" smtClean="0">
                <a:latin typeface="+mn-lt"/>
                <a:ea typeface="+mn-ea"/>
              </a:rPr>
              <a:t>口座に☑</a:t>
            </a:r>
            <a:endParaRPr kumimoji="1" lang="ja-JP" altLang="en-US" sz="2400" dirty="0" smtClean="0">
              <a:latin typeface="+mn-lt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2830615" y="2976464"/>
            <a:ext cx="152400" cy="234454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6300" y="1763484"/>
            <a:ext cx="1157042" cy="60627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200" dirty="0" smtClean="0">
                <a:latin typeface="+mn-lt"/>
                <a:ea typeface="+mn-ea"/>
              </a:rPr>
              <a:t>①銀行</a:t>
            </a:r>
            <a:r>
              <a:rPr lang="ja-JP" altLang="en-US" sz="1200" dirty="0">
                <a:latin typeface="+mn-lt"/>
                <a:ea typeface="+mn-ea"/>
              </a:rPr>
              <a:t>、</a:t>
            </a:r>
            <a:r>
              <a:rPr lang="ja-JP" altLang="en-US" sz="1200" dirty="0" smtClean="0">
                <a:latin typeface="+mn-lt"/>
                <a:ea typeface="+mn-ea"/>
              </a:rPr>
              <a:t>クレカ、電子マネーを選択</a:t>
            </a:r>
            <a:endParaRPr kumimoji="1" lang="ja-JP" altLang="en-US" sz="2400" dirty="0" smtClean="0">
              <a:latin typeface="+mn-lt"/>
              <a:ea typeface="+mn-ea"/>
            </a:endParaRPr>
          </a:p>
        </p:txBody>
      </p:sp>
      <p:cxnSp>
        <p:nvCxnSpPr>
          <p:cNvPr id="19" name="直線コネクタ 18"/>
          <p:cNvCxnSpPr>
            <a:endCxn id="16" idx="2"/>
          </p:cNvCxnSpPr>
          <p:nvPr/>
        </p:nvCxnSpPr>
        <p:spPr>
          <a:xfrm flipH="1" flipV="1">
            <a:off x="604821" y="2369755"/>
            <a:ext cx="748852" cy="206520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038690" y="4157340"/>
            <a:ext cx="3085428" cy="28464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400" dirty="0" smtClean="0">
                <a:latin typeface="+mn-lt"/>
                <a:ea typeface="+mn-ea"/>
              </a:rPr>
              <a:t>③期間を設定</a:t>
            </a:r>
            <a:r>
              <a:rPr kumimoji="1" lang="en-US" altLang="ja-JP" sz="1400" dirty="0" smtClean="0">
                <a:latin typeface="+mn-lt"/>
                <a:ea typeface="+mn-ea"/>
              </a:rPr>
              <a:t>(</a:t>
            </a:r>
            <a:r>
              <a:rPr kumimoji="1" lang="ja-JP" altLang="en-US" sz="1400" dirty="0" smtClean="0">
                <a:latin typeface="+mn-lt"/>
                <a:ea typeface="+mn-ea"/>
              </a:rPr>
              <a:t>前に更新作業した日</a:t>
            </a:r>
            <a:r>
              <a:rPr kumimoji="1" lang="en-US" altLang="ja-JP" sz="1400" dirty="0" smtClean="0">
                <a:latin typeface="+mn-lt"/>
                <a:ea typeface="+mn-ea"/>
              </a:rPr>
              <a:t>~)</a:t>
            </a:r>
            <a:endParaRPr kumimoji="1" lang="ja-JP" altLang="en-US" sz="1400" dirty="0" smtClean="0">
              <a:latin typeface="+mn-lt"/>
              <a:ea typeface="+mn-ea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3698321" y="4290394"/>
            <a:ext cx="340369" cy="407113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680862" y="4697507"/>
            <a:ext cx="2314383" cy="28464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400" dirty="0" smtClean="0">
                <a:latin typeface="+mn-lt"/>
                <a:ea typeface="+mn-ea"/>
              </a:rPr>
              <a:t>④銀行明細更新をクリック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31459" y="5447156"/>
            <a:ext cx="5007428" cy="28464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400" dirty="0" smtClean="0">
                <a:latin typeface="+mn-lt"/>
                <a:ea typeface="+mn-ea"/>
              </a:rPr>
              <a:t>⑤明細が更新されて最新のものが表示されていることを確認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779059" y="5360143"/>
            <a:ext cx="127756" cy="212375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6282190" y="4807541"/>
            <a:ext cx="398672" cy="32288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6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11</a:t>
            </a:fld>
            <a:endParaRPr 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3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12</a:t>
            </a:fld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運用にあたり、よくいただく質問と対応方法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846730" y="3343836"/>
            <a:ext cx="1819836" cy="4751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13" name="コンテンツ プレースホルダー 4"/>
          <p:cNvSpPr txBox="1">
            <a:spLocks/>
          </p:cNvSpPr>
          <p:nvPr/>
        </p:nvSpPr>
        <p:spPr>
          <a:xfrm>
            <a:off x="152575" y="939812"/>
            <a:ext cx="8516120" cy="5418358"/>
          </a:xfrm>
          <a:prstGeom prst="rect">
            <a:avLst/>
          </a:prstGeom>
        </p:spPr>
        <p:txBody>
          <a:bodyPr lIns="79200" tIns="39600" rIns="79200" bIns="39600">
            <a:spAutoFit/>
          </a:bodyPr>
          <a:lstStyle>
            <a:lvl1pPr marL="288000" indent="-288000" algn="l" defTabSz="435622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n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000" indent="-288000" algn="l" defTabSz="435622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u"/>
              <a:defRPr kumimoji="1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6000" indent="-252000" algn="l" defTabSz="435622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000" indent="-216000" algn="l" defTabSz="435622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76000" indent="-217115" algn="l" defTabSz="435622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93" indent="-218190" algn="l" defTabSz="436381" rtl="0" eaLnBrk="1" latinLnBrk="0" hangingPunct="1">
              <a:spcBef>
                <a:spcPct val="20000"/>
              </a:spcBef>
              <a:buFont typeface="Arial"/>
              <a:buChar char="•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36474" indent="-218190" algn="l" defTabSz="436381" rtl="0" eaLnBrk="1" latinLnBrk="0" hangingPunct="1">
              <a:spcBef>
                <a:spcPct val="20000"/>
              </a:spcBef>
              <a:buFont typeface="Arial"/>
              <a:buChar char="•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72854" indent="-218190" algn="l" defTabSz="436381" rtl="0" eaLnBrk="1" latinLnBrk="0" hangingPunct="1">
              <a:spcBef>
                <a:spcPct val="20000"/>
              </a:spcBef>
              <a:buFont typeface="Arial"/>
              <a:buChar char="•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9235" indent="-218190" algn="l" defTabSz="436381" rtl="0" eaLnBrk="1" latinLnBrk="0" hangingPunct="1">
              <a:spcBef>
                <a:spcPct val="20000"/>
              </a:spcBef>
              <a:buFont typeface="Arial"/>
              <a:buChar char="•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明細が更新の度メールが来るのを止められないか</a:t>
            </a:r>
            <a:endParaRPr lang="en-US" altLang="ja-JP" dirty="0" smtClean="0"/>
          </a:p>
          <a:p>
            <a:pPr lvl="1"/>
            <a:r>
              <a:rPr lang="ja-JP" altLang="en-US" dirty="0" smtClean="0">
                <a:hlinkClick r:id="rId2"/>
              </a:rPr>
              <a:t>口座連携の設定</a:t>
            </a:r>
            <a:r>
              <a:rPr lang="ja-JP" altLang="en-US" dirty="0" smtClean="0"/>
              <a:t>にてメール通知を</a:t>
            </a:r>
            <a:r>
              <a:rPr lang="en-US" altLang="ja-JP" dirty="0" smtClean="0"/>
              <a:t>OFF</a:t>
            </a:r>
            <a:r>
              <a:rPr lang="ja-JP" altLang="en-US" dirty="0" smtClean="0"/>
              <a:t>にすることで、エラーのみのメール通知になります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0"/>
            <a:r>
              <a:rPr lang="ja-JP" altLang="en-US" dirty="0" smtClean="0"/>
              <a:t>弥生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のパスワード変更が定期的に発生してしまう</a:t>
            </a:r>
            <a:endParaRPr lang="en-US" altLang="ja-JP" dirty="0" smtClean="0"/>
          </a:p>
          <a:p>
            <a:pPr lvl="1"/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</a:rPr>
              <a:t>未設定</a:t>
            </a:r>
            <a:r>
              <a:rPr kumimoji="0" lang="ja-JP" altLang="ja-JP" sz="1800" dirty="0">
                <a:solidFill>
                  <a:srgbClr val="000000"/>
                </a:solidFill>
                <a:latin typeface="Arial Unicode MS"/>
              </a:rPr>
              <a:t>（無期限）、30日、60日、90日から選択できます</a:t>
            </a:r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</a:rPr>
              <a:t>。</a:t>
            </a:r>
            <a:endParaRPr kumimoji="0" lang="en-US" altLang="ja-JP" sz="1800" dirty="0" smtClean="0">
              <a:solidFill>
                <a:srgbClr val="000000"/>
              </a:solidFill>
              <a:latin typeface="Arial Unicode MS"/>
            </a:endParaRPr>
          </a:p>
          <a:p>
            <a:pPr lvl="1"/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</a:rPr>
              <a:t> </a:t>
            </a:r>
            <a:r>
              <a:rPr kumimoji="0" lang="ja-JP" altLang="ja-JP" sz="1800" dirty="0">
                <a:solidFill>
                  <a:srgbClr val="000000"/>
                </a:solidFill>
                <a:latin typeface="Arial Unicode MS"/>
              </a:rPr>
              <a:t>設定を変更される場合</a:t>
            </a:r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</a:rPr>
              <a:t>は、</a:t>
            </a:r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  <a:hlinkClick r:id="rId3"/>
              </a:rPr>
              <a:t>マイポータル</a:t>
            </a:r>
            <a:r>
              <a:rPr kumimoji="0" lang="ja-JP" altLang="ja-JP" sz="1800" dirty="0" smtClean="0">
                <a:solidFill>
                  <a:srgbClr val="000000"/>
                </a:solidFill>
                <a:latin typeface="Arial Unicode MS"/>
              </a:rPr>
              <a:t>の</a:t>
            </a:r>
            <a:r>
              <a:rPr kumimoji="0" lang="ja-JP" altLang="ja-JP" sz="1800" dirty="0">
                <a:solidFill>
                  <a:srgbClr val="000000"/>
                </a:solidFill>
                <a:latin typeface="Arial Unicode MS"/>
              </a:rPr>
              <a:t>[各種メニュ―]-[弥生ID登録情報の確認・変更]の［パスワード有効日数変更］でご確認ください。</a:t>
            </a:r>
            <a:r>
              <a:rPr kumimoji="0" lang="ja-JP" altLang="ja-JP" sz="1800" dirty="0"/>
              <a:t> </a:t>
            </a:r>
            <a:endParaRPr kumimoji="0" lang="ja-JP" altLang="ja-JP" sz="1800" dirty="0">
              <a:latin typeface="Arial" panose="020B0604020202020204" pitchFamily="34" charset="0"/>
            </a:endParaRPr>
          </a:p>
        </p:txBody>
      </p:sp>
      <p:pic>
        <p:nvPicPr>
          <p:cNvPr id="1028" name="Picture 4" descr="https://support.yayoi-kk.co.jp/image.jsp?id=1125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83" y="2109646"/>
            <a:ext cx="4504663" cy="263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8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13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1209513"/>
          </a:xfrm>
        </p:spPr>
        <p:txBody>
          <a:bodyPr/>
          <a:lstStyle/>
          <a:p>
            <a:r>
              <a:rPr kumimoji="1" lang="ja-JP" altLang="en-US" dirty="0" smtClean="0"/>
              <a:t>ご不明な点がございましたら下記にてお問い合わせ</a:t>
            </a:r>
            <a:r>
              <a:rPr lang="ja-JP" altLang="en-US" dirty="0" smtClean="0"/>
              <a:t>を直接弥生のカスタマーセンターにしていただくことができます</a:t>
            </a:r>
            <a:endParaRPr lang="en-US" altLang="ja-JP" dirty="0" smtClean="0"/>
          </a:p>
          <a:p>
            <a:r>
              <a:rPr kumimoji="1" lang="ja-JP" altLang="en-US" dirty="0" smtClean="0"/>
              <a:t>マイポータルログイン→</a:t>
            </a:r>
            <a:r>
              <a:rPr kumimoji="1" lang="ja-JP" altLang="en-US" dirty="0" smtClean="0">
                <a:hlinkClick r:id="rId2"/>
              </a:rPr>
              <a:t>こちら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チャットサポートについて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0478" y="6016446"/>
            <a:ext cx="4699651" cy="507783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200" dirty="0">
                <a:latin typeface="+mn-ea"/>
                <a:ea typeface="+mn-ea"/>
              </a:rPr>
              <a:t>「チャットサポート」の利用</a:t>
            </a:r>
            <a:r>
              <a:rPr lang="ja-JP" altLang="en-US" sz="1200" dirty="0" smtClean="0">
                <a:latin typeface="+mn-ea"/>
                <a:ea typeface="+mn-ea"/>
              </a:rPr>
              <a:t>方法</a:t>
            </a:r>
            <a:endParaRPr lang="en-US" altLang="ja-JP" sz="1200" dirty="0" smtClean="0">
              <a:latin typeface="+mn-ea"/>
              <a:ea typeface="+mn-ea"/>
            </a:endParaRPr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200" dirty="0">
                <a:latin typeface="+mn-ea"/>
                <a:ea typeface="+mn-ea"/>
                <a:hlinkClick r:id="rId3"/>
              </a:rPr>
              <a:t>https://support.yayoi-kk.co.jp/faq_Subcontents.html?page_id=11850</a:t>
            </a:r>
            <a:endParaRPr kumimoji="1" lang="ja-JP" altLang="en-US" sz="1200" dirty="0" smtClean="0">
              <a:latin typeface="+mn-ea"/>
              <a:ea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40" y="2290445"/>
            <a:ext cx="7940208" cy="352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14</a:t>
            </a:fld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その他関連リンク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3290083"/>
          </a:xfrm>
        </p:spPr>
        <p:txBody>
          <a:bodyPr/>
          <a:lstStyle/>
          <a:p>
            <a:r>
              <a:rPr lang="ja-JP" altLang="en-US" dirty="0" smtClean="0"/>
              <a:t>連携対応金融機関一覧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対応金融機関とそれぞれの取得方式をご確認いただけます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www.yayoi-kk.co.jp/smart/financial-list/index.html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口座</a:t>
            </a:r>
            <a:r>
              <a:rPr lang="ja-JP" altLang="en-US" dirty="0"/>
              <a:t>連携設定ガイド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連携設定に関しての詳細は下記ガイドにてご確認いただけます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www.yayoi-kk.co.jp/smart/d_file/smart_setting_guide.pdf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0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1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156807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①認証情報の更新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②明細の取得</a:t>
            </a:r>
          </a:p>
          <a:p>
            <a:pPr marL="0" indent="0">
              <a:buNone/>
            </a:pPr>
            <a:r>
              <a:rPr lang="en-US" altLang="ja-JP" sz="1400" dirty="0" smtClean="0"/>
              <a:t>※API</a:t>
            </a:r>
            <a:r>
              <a:rPr lang="ja-JP" altLang="en-US" sz="1400" dirty="0" smtClean="0"/>
              <a:t>連携や自動更新設定をしない場合は、手動更新の作業が必要です</a:t>
            </a:r>
            <a:endParaRPr lang="en-US" altLang="ja-JP" sz="1400" dirty="0" smtClean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 smtClean="0"/>
              <a:t>顧問先様への定期的なお願いがあります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288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2</a:t>
            </a:fld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①認証情報の更新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8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3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3077717"/>
          </a:xfrm>
        </p:spPr>
        <p:txBody>
          <a:bodyPr/>
          <a:lstStyle/>
          <a:p>
            <a:r>
              <a:rPr lang="en-US" altLang="ja-JP" sz="2000" dirty="0"/>
              <a:t>API</a:t>
            </a:r>
            <a:r>
              <a:rPr lang="ja-JP" altLang="en-US" sz="2000" dirty="0"/>
              <a:t>連携の金融機関を登録後、一定期間が経過した場合に発生するエラーです。</a:t>
            </a:r>
          </a:p>
          <a:p>
            <a:r>
              <a:rPr lang="ja-JP" altLang="en-US" sz="2000" dirty="0" smtClean="0"/>
              <a:t>認証</a:t>
            </a:r>
            <a:r>
              <a:rPr lang="ja-JP" altLang="en-US" sz="2000" dirty="0"/>
              <a:t>情報は一定期間で失効するため、定期的に認証情報の更新が必要です。再認証が必要な期間は金融機関により異なります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また</a:t>
            </a:r>
            <a:r>
              <a:rPr lang="ja-JP" altLang="en-US" sz="2000" dirty="0"/>
              <a:t>銀行のパスワードや電子証明書を変更された場合も、認証更新が必要です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/>
              <a:t>更新</a:t>
            </a:r>
            <a:r>
              <a:rPr lang="ja-JP" altLang="en-US" sz="2000" dirty="0" smtClean="0"/>
              <a:t>をする際は</a:t>
            </a:r>
            <a:r>
              <a:rPr lang="en-US" altLang="ja-JP" sz="2000" dirty="0" smtClean="0"/>
              <a:t>PC</a:t>
            </a:r>
            <a:r>
              <a:rPr lang="ja-JP" altLang="en-US" sz="2000" dirty="0" smtClean="0"/>
              <a:t>からインターネットバンキングにログインできるかを事前にご確認ください。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電子証明書のインストール状況など</a:t>
            </a:r>
            <a:r>
              <a:rPr lang="en-US" altLang="ja-JP" sz="2000" dirty="0" smtClean="0"/>
              <a:t>)</a:t>
            </a:r>
            <a:endParaRPr lang="ja-JP" altLang="en-US" sz="2000" dirty="0"/>
          </a:p>
          <a:p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認証情報の更新とは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08368" y="4338920"/>
            <a:ext cx="7910510" cy="16354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lIns="79200" tIns="39600" rIns="79200" bIns="39600" rtlCol="0" anchor="ctr" anchorCtr="1"/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kumimoji="1" lang="ja-JP" altLang="en-US" sz="2000" dirty="0" smtClean="0">
                <a:latin typeface="+mn-lt"/>
                <a:ea typeface="+mn-ea"/>
              </a:rPr>
              <a:t>更新が滞ると、過去分の明細取得ができず、会計事務所側で記帳ができない状態となってしまいます。</a:t>
            </a:r>
            <a:endParaRPr kumimoji="1" lang="en-US" altLang="ja-JP" sz="2000" dirty="0" smtClean="0">
              <a:latin typeface="+mn-lt"/>
              <a:ea typeface="+mn-ea"/>
            </a:endParaRPr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ja-JP" altLang="en-US" sz="2000" dirty="0" smtClean="0">
                <a:latin typeface="+mn-lt"/>
                <a:ea typeface="+mn-ea"/>
              </a:rPr>
              <a:t>必ずご対応いただけますようお願い致します。</a:t>
            </a:r>
            <a:endParaRPr kumimoji="1" lang="ja-JP" altLang="en-US" sz="2000" dirty="0" smtClean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481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4</a:t>
            </a:fld>
            <a:endParaRPr 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34" y="2352538"/>
            <a:ext cx="4340826" cy="4134120"/>
          </a:xfr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認証情報の更新タイミング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0823" y="947043"/>
            <a:ext cx="7888986" cy="1111025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marL="288000" indent="-288000"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+mn-lt"/>
                <a:ea typeface="+mn-ea"/>
              </a:rPr>
              <a:t>エラー発生のメール通知が</a:t>
            </a:r>
            <a:r>
              <a:rPr lang="ja-JP" altLang="en-US" sz="2000" dirty="0" smtClean="0">
                <a:latin typeface="+mn-lt"/>
                <a:ea typeface="+mn-ea"/>
              </a:rPr>
              <a:t>あるので、更新作業をしてください</a:t>
            </a:r>
            <a:endParaRPr lang="en-US" altLang="ja-JP" sz="2000" dirty="0" smtClean="0">
              <a:latin typeface="+mn-lt"/>
              <a:ea typeface="+mn-ea"/>
            </a:endParaRPr>
          </a:p>
          <a:p>
            <a:pPr marL="288000" indent="-288000"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+mn-lt"/>
                <a:ea typeface="+mn-ea"/>
              </a:rPr>
              <a:t>口座数が多い場合は定期的なスケジュール</a:t>
            </a:r>
            <a:r>
              <a:rPr lang="ja-JP" altLang="en-US" sz="2000" dirty="0" smtClean="0">
                <a:latin typeface="+mn-lt"/>
                <a:ea typeface="+mn-ea"/>
              </a:rPr>
              <a:t>でご対応いただくこと</a:t>
            </a:r>
            <a:endParaRPr lang="en-US" altLang="ja-JP" sz="2000" dirty="0" smtClean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2000" dirty="0" smtClean="0">
                <a:latin typeface="+mn-lt"/>
                <a:ea typeface="+mn-ea"/>
              </a:rPr>
              <a:t>をお勧めします</a:t>
            </a:r>
            <a:endParaRPr kumimoji="1" lang="en-US" altLang="ja-JP" sz="2000" dirty="0" smtClean="0">
              <a:latin typeface="+mn-lt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31223" y="3164540"/>
            <a:ext cx="3183015" cy="76458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400" dirty="0" smtClean="0">
                <a:latin typeface="+mn-lt"/>
                <a:ea typeface="+mn-ea"/>
              </a:rPr>
              <a:t>こちら</a:t>
            </a:r>
            <a:r>
              <a:rPr lang="en-US" altLang="ja-JP" sz="1400" dirty="0">
                <a:latin typeface="+mn-lt"/>
                <a:ea typeface="+mn-ea"/>
              </a:rPr>
              <a:t>(</a:t>
            </a:r>
            <a:r>
              <a:rPr lang="en-US" altLang="ja-JP" sz="1400" dirty="0">
                <a:latin typeface="+mn-lt"/>
                <a:ea typeface="+mn-ea"/>
                <a:hlinkClick r:id="rId3"/>
              </a:rPr>
              <a:t>https://kouza.yayoi-kk.co.jp/)</a:t>
            </a:r>
            <a:r>
              <a:rPr kumimoji="1" lang="ja-JP" altLang="en-US" sz="1400" dirty="0" smtClean="0">
                <a:latin typeface="+mn-lt"/>
                <a:ea typeface="+mn-ea"/>
              </a:rPr>
              <a:t>からログインして</a:t>
            </a:r>
            <a:endParaRPr kumimoji="1" lang="en-US" altLang="ja-JP" sz="1400" dirty="0" smtClean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400" dirty="0">
                <a:latin typeface="+mn-lt"/>
                <a:ea typeface="+mn-ea"/>
              </a:rPr>
              <a:t>更新</a:t>
            </a:r>
            <a:r>
              <a:rPr lang="ja-JP" altLang="en-US" sz="1400" dirty="0" smtClean="0">
                <a:latin typeface="+mn-lt"/>
                <a:ea typeface="+mn-ea"/>
              </a:rPr>
              <a:t>の設定を行っていただきます。</a:t>
            </a:r>
            <a:endParaRPr kumimoji="1" lang="ja-JP" altLang="en-US" sz="1400" dirty="0" smtClean="0">
              <a:latin typeface="+mn-lt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2241178" y="3164541"/>
            <a:ext cx="3290045" cy="566261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00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5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1151036"/>
          </a:xfrm>
        </p:spPr>
        <p:txBody>
          <a:bodyPr/>
          <a:lstStyle/>
          <a:p>
            <a:r>
              <a:rPr kumimoji="1" lang="en-US" altLang="ja-JP" dirty="0" smtClean="0"/>
              <a:t>P3</a:t>
            </a:r>
            <a:r>
              <a:rPr kumimoji="1" lang="ja-JP" altLang="en-US" dirty="0" smtClean="0"/>
              <a:t>に記載の</a:t>
            </a:r>
            <a:r>
              <a:rPr kumimoji="1" lang="en-US" altLang="ja-JP" dirty="0" smtClean="0"/>
              <a:t>URL(</a:t>
            </a:r>
            <a:r>
              <a:rPr kumimoji="1" lang="ja-JP" altLang="en-US" dirty="0" smtClean="0">
                <a:hlinkClick r:id="rId2"/>
              </a:rPr>
              <a:t>口座連携の設定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にログインした画面にて、下記手順で進めてください。</a:t>
            </a:r>
            <a:endParaRPr kumimoji="1" lang="en-US" altLang="ja-JP" dirty="0" smtClean="0"/>
          </a:p>
          <a:p>
            <a:pPr lvl="1"/>
            <a:r>
              <a:rPr lang="ja-JP" altLang="en-US" u="sng" dirty="0"/>
              <a:t>オレンジ</a:t>
            </a:r>
            <a:r>
              <a:rPr lang="ja-JP" altLang="en-US" u="sng" dirty="0" smtClean="0"/>
              <a:t>のアイコンが出ている口座が更新が必要なもの</a:t>
            </a:r>
            <a:r>
              <a:rPr lang="ja-JP" altLang="en-US" dirty="0" smtClean="0"/>
              <a:t>になります。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認証情報の</a:t>
            </a:r>
            <a:r>
              <a:rPr kumimoji="1" lang="ja-JP" altLang="en-US" dirty="0" smtClean="0"/>
              <a:t>更新作業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12" y="2108316"/>
            <a:ext cx="4251467" cy="178985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032548" y="2097579"/>
            <a:ext cx="3959052" cy="507783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200" dirty="0" smtClean="0">
                <a:latin typeface="+mn-lt"/>
                <a:ea typeface="+mn-ea"/>
              </a:rPr>
              <a:t>①クリック</a:t>
            </a:r>
            <a:endParaRPr kumimoji="1" lang="en-US" altLang="ja-JP" sz="1200" dirty="0" smtClean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200" dirty="0">
                <a:latin typeface="+mn-lt"/>
                <a:ea typeface="+mn-ea"/>
              </a:rPr>
              <a:t>②</a:t>
            </a:r>
            <a:r>
              <a:rPr lang="ja-JP" altLang="en-US" sz="1200" dirty="0" smtClean="0">
                <a:latin typeface="+mn-lt"/>
                <a:ea typeface="+mn-ea"/>
              </a:rPr>
              <a:t>遷移した</a:t>
            </a:r>
            <a:r>
              <a:rPr lang="ja-JP" altLang="en-US" sz="1200" dirty="0">
                <a:latin typeface="+mn-lt"/>
                <a:ea typeface="+mn-ea"/>
              </a:rPr>
              <a:t>画面</a:t>
            </a:r>
            <a:r>
              <a:rPr lang="ja-JP" altLang="en-US" sz="1200" dirty="0" smtClean="0">
                <a:latin typeface="+mn-lt"/>
                <a:ea typeface="+mn-ea"/>
              </a:rPr>
              <a:t>で、ログイン情報を入れてください</a:t>
            </a:r>
            <a:endParaRPr kumimoji="1" lang="ja-JP" altLang="en-US" sz="2400" dirty="0" smtClean="0">
              <a:latin typeface="+mn-lt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4621358" y="2097579"/>
            <a:ext cx="411191" cy="793543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148" y="4493631"/>
            <a:ext cx="3808849" cy="167241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9352" y="4311557"/>
            <a:ext cx="3593545" cy="1851496"/>
          </a:xfrm>
          <a:prstGeom prst="rect">
            <a:avLst/>
          </a:prstGeom>
        </p:spPr>
      </p:pic>
      <p:sp>
        <p:nvSpPr>
          <p:cNvPr id="16" name="下矢印 15"/>
          <p:cNvSpPr/>
          <p:nvPr/>
        </p:nvSpPr>
        <p:spPr>
          <a:xfrm>
            <a:off x="2215093" y="3924054"/>
            <a:ext cx="368961" cy="504906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17" name="下矢印 16"/>
          <p:cNvSpPr/>
          <p:nvPr/>
        </p:nvSpPr>
        <p:spPr>
          <a:xfrm rot="16200000">
            <a:off x="4561540" y="5033406"/>
            <a:ext cx="374678" cy="485606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lIns="79200" tIns="39600" rIns="79200" bIns="39600" rtlCol="0" anchor="ctr" anchorCtr="1"/>
          <a:lstStyle/>
          <a:p>
            <a:pPr algn="ctr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77935" y="6430541"/>
            <a:ext cx="6364951" cy="284645"/>
          </a:xfrm>
          <a:prstGeom prst="rect">
            <a:avLst/>
          </a:prstGeom>
        </p:spPr>
        <p:txBody>
          <a:bodyPr wrap="squar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400" dirty="0" smtClean="0">
                <a:latin typeface="+mn-lt"/>
                <a:ea typeface="+mn-ea"/>
                <a:hlinkClick r:id="rId6"/>
              </a:rPr>
              <a:t>https</a:t>
            </a:r>
            <a:r>
              <a:rPr lang="en-US" altLang="ja-JP" sz="1400" dirty="0">
                <a:latin typeface="+mn-lt"/>
                <a:ea typeface="+mn-ea"/>
                <a:hlinkClick r:id="rId6"/>
              </a:rPr>
              <a:t>://support.yayoi-kk.co.jp/faq_Subcontents.html?page_id=25957</a:t>
            </a:r>
            <a:endParaRPr kumimoji="1" lang="ja-JP" altLang="en-US" sz="1400" dirty="0" smtClean="0">
              <a:latin typeface="+mn-lt"/>
              <a:ea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77935" y="6209981"/>
            <a:ext cx="71090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［口座連携の設定］画面で「認証更新」と表示され明細が取得できない</a:t>
            </a:r>
          </a:p>
        </p:txBody>
      </p:sp>
    </p:spTree>
    <p:extLst>
      <p:ext uri="{BB962C8B-B14F-4D97-AF65-F5344CB8AC3E}">
        <p14:creationId xmlns:p14="http://schemas.microsoft.com/office/powerpoint/2010/main" val="36788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 2021 Yayoi Co., Ltd.  All rights reserved.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6</a:t>
            </a:fld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Confidential</a:t>
            </a:r>
            <a:endParaRPr lang="en-US" altLang="ja-JP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②明細の取得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5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7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4288818"/>
          </a:xfrm>
        </p:spPr>
        <p:txBody>
          <a:bodyPr/>
          <a:lstStyle/>
          <a:p>
            <a:r>
              <a:rPr kumimoji="1" lang="ja-JP" altLang="en-US" dirty="0" smtClean="0"/>
              <a:t>明細の取得には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つ方法があります。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自動明細更新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認証情報の更新されていれば自動で明細取得がされます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取得のタイミング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API</a:t>
            </a:r>
            <a:r>
              <a:rPr lang="ja-JP" altLang="en-US" dirty="0" smtClean="0"/>
              <a:t>連携 　　　 →</a:t>
            </a:r>
            <a:r>
              <a:rPr lang="ja-JP" altLang="en-US" dirty="0"/>
              <a:t>週</a:t>
            </a:r>
            <a:r>
              <a:rPr lang="en-US" altLang="ja-JP" dirty="0"/>
              <a:t>2</a:t>
            </a:r>
            <a:r>
              <a:rPr lang="ja-JP" altLang="en-US" dirty="0" smtClean="0"/>
              <a:t>回、時間は設定不可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スクレイピング→週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回、任意の時間設定</a:t>
            </a:r>
            <a:endParaRPr lang="en-US" altLang="ja-JP" dirty="0" smtClean="0"/>
          </a:p>
          <a:p>
            <a:pPr marL="1008000" lvl="3" indent="0">
              <a:buNone/>
            </a:pPr>
            <a:r>
              <a:rPr lang="en-US" altLang="ja-JP" sz="1000" dirty="0" smtClean="0"/>
              <a:t>※API</a:t>
            </a:r>
            <a:r>
              <a:rPr lang="ja-JP" altLang="en-US" sz="1000" dirty="0" smtClean="0"/>
              <a:t>連携とスクレイピングについては参考ページにて記載</a:t>
            </a:r>
            <a:endParaRPr lang="en-US" altLang="ja-JP" sz="1000" dirty="0"/>
          </a:p>
          <a:p>
            <a:pPr marL="1008000" lvl="3" indent="0">
              <a:buNone/>
            </a:pPr>
            <a:endParaRPr lang="en-US" altLang="ja-JP" dirty="0" smtClean="0"/>
          </a:p>
          <a:p>
            <a:pPr lvl="1"/>
            <a:r>
              <a:rPr kumimoji="1" lang="ja-JP" altLang="en-US" dirty="0" smtClean="0"/>
              <a:t>手動明細更新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認証</a:t>
            </a:r>
            <a:r>
              <a:rPr lang="ja-JP" altLang="en-US" dirty="0" smtClean="0"/>
              <a:t>情報の更新をした</a:t>
            </a:r>
            <a:r>
              <a:rPr lang="ja-JP" altLang="en-US" dirty="0"/>
              <a:t>上</a:t>
            </a:r>
            <a:r>
              <a:rPr lang="ja-JP" altLang="en-US" dirty="0" smtClean="0"/>
              <a:t>で、ボタン一つで任意のタイミングで明細取込ができます</a:t>
            </a:r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②明細の取得作業について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2575" y="4947419"/>
            <a:ext cx="8809966" cy="11695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600" dirty="0" smtClean="0">
                <a:latin typeface="+mn-lt"/>
                <a:ea typeface="+mn-ea"/>
              </a:rPr>
              <a:t>基本的には</a:t>
            </a:r>
            <a:r>
              <a:rPr kumimoji="1" lang="en-US" altLang="ja-JP" sz="1600" dirty="0" smtClean="0">
                <a:latin typeface="+mn-lt"/>
                <a:ea typeface="+mn-ea"/>
              </a:rPr>
              <a:t>【</a:t>
            </a:r>
            <a:r>
              <a:rPr kumimoji="1" lang="ja-JP" altLang="en-US" sz="1600" dirty="0" smtClean="0">
                <a:latin typeface="+mn-lt"/>
                <a:ea typeface="+mn-ea"/>
              </a:rPr>
              <a:t>自動明細更新</a:t>
            </a:r>
            <a:r>
              <a:rPr kumimoji="1" lang="en-US" altLang="ja-JP" sz="1600" dirty="0" smtClean="0">
                <a:latin typeface="+mn-lt"/>
                <a:ea typeface="+mn-ea"/>
              </a:rPr>
              <a:t>】</a:t>
            </a:r>
            <a:r>
              <a:rPr kumimoji="1" lang="ja-JP" altLang="en-US" sz="1600" dirty="0" smtClean="0">
                <a:latin typeface="+mn-lt"/>
                <a:ea typeface="+mn-ea"/>
              </a:rPr>
              <a:t>が便利ですので、お勧めしています。</a:t>
            </a:r>
            <a:endParaRPr kumimoji="1" lang="en-US" altLang="ja-JP" sz="1600" dirty="0" smtClean="0">
              <a:latin typeface="+mn-lt"/>
              <a:ea typeface="+mn-ea"/>
            </a:endParaRPr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600" dirty="0" smtClean="0"/>
              <a:t>明細の</a:t>
            </a:r>
            <a:r>
              <a:rPr lang="ja-JP" altLang="en-US" sz="1600" dirty="0"/>
              <a:t>取得</a:t>
            </a:r>
            <a:r>
              <a:rPr lang="ja-JP" altLang="en-US" sz="1600" dirty="0" smtClean="0"/>
              <a:t>にワンタイムパスワード</a:t>
            </a:r>
            <a:r>
              <a:rPr lang="ja-JP" altLang="en-US" sz="1600" dirty="0"/>
              <a:t>が</a:t>
            </a:r>
            <a:r>
              <a:rPr lang="ja-JP" altLang="en-US" sz="1600" dirty="0" smtClean="0"/>
              <a:t>必要な口座や、インストール版</a:t>
            </a:r>
            <a:r>
              <a:rPr lang="en-US" altLang="ja-JP" sz="1600" dirty="0" smtClean="0"/>
              <a:t>(P6)</a:t>
            </a:r>
            <a:r>
              <a:rPr lang="ja-JP" altLang="en-US" sz="1600" dirty="0" err="1" smtClean="0"/>
              <a:t>での</a:t>
            </a:r>
            <a:r>
              <a:rPr lang="ja-JP" altLang="en-US" sz="1600" dirty="0" smtClean="0"/>
              <a:t>連携をしていて、かつ、</a:t>
            </a:r>
            <a:r>
              <a:rPr lang="en-US" altLang="ja-JP" sz="1600" dirty="0" smtClean="0"/>
              <a:t>PC</a:t>
            </a:r>
            <a:r>
              <a:rPr lang="ja-JP" altLang="en-US" sz="1600" dirty="0" smtClean="0"/>
              <a:t>が</a:t>
            </a:r>
            <a:r>
              <a:rPr lang="en-US" altLang="ja-JP" sz="1600" dirty="0" smtClean="0"/>
              <a:t>OFF</a:t>
            </a:r>
            <a:r>
              <a:rPr lang="ja-JP" altLang="en-US" sz="1600" dirty="0" smtClean="0"/>
              <a:t>になっていることが多い場合については、</a:t>
            </a:r>
            <a:r>
              <a:rPr lang="ja-JP" altLang="en-US" sz="1600" dirty="0"/>
              <a:t>定期的</a:t>
            </a:r>
            <a:r>
              <a:rPr lang="ja-JP" altLang="en-US" sz="1600" dirty="0" smtClean="0"/>
              <a:t>な</a:t>
            </a:r>
            <a:r>
              <a:rPr lang="en-US" altLang="ja-JP" sz="1600" dirty="0" smtClean="0"/>
              <a:t>【</a:t>
            </a:r>
            <a:r>
              <a:rPr lang="ja-JP" altLang="en-US" sz="1600" dirty="0" smtClean="0"/>
              <a:t>手動明細更新</a:t>
            </a:r>
            <a:r>
              <a:rPr lang="en-US" altLang="ja-JP" sz="1600" dirty="0" smtClean="0"/>
              <a:t>】</a:t>
            </a:r>
            <a:r>
              <a:rPr lang="ja-JP" altLang="en-US" sz="1600" dirty="0" smtClean="0"/>
              <a:t>が</a:t>
            </a:r>
            <a:endParaRPr lang="en-US" altLang="ja-JP" sz="1600" dirty="0" smtClean="0"/>
          </a:p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600" dirty="0" smtClean="0"/>
              <a:t>運用</a:t>
            </a:r>
            <a:r>
              <a:rPr lang="ja-JP" altLang="en-US" sz="1600" dirty="0"/>
              <a:t>として</a:t>
            </a:r>
            <a:r>
              <a:rPr lang="ja-JP" altLang="en-US" sz="1600" dirty="0" smtClean="0"/>
              <a:t>適しているため、認証情報の更新と合わせて作業をしていただきます。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8577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06F8C22-DD7A-40A6-8D32-0B1A0AF740E1}" type="slidenum">
              <a:rPr lang="en-US" altLang="ja-JP" smtClean="0"/>
              <a:pPr/>
              <a:t>8</a:t>
            </a:fld>
            <a:endParaRPr 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50823" y="953725"/>
            <a:ext cx="8625600" cy="343122"/>
          </a:xfrm>
        </p:spPr>
        <p:txBody>
          <a:bodyPr/>
          <a:lstStyle/>
          <a:p>
            <a:r>
              <a:rPr kumimoji="1" lang="ja-JP" altLang="en-US" sz="1800" dirty="0" smtClean="0"/>
              <a:t>明細の取得方式には</a:t>
            </a:r>
            <a:r>
              <a:rPr kumimoji="1" lang="en-US" altLang="ja-JP" sz="1800" dirty="0" smtClean="0"/>
              <a:t>3</a:t>
            </a:r>
            <a:r>
              <a:rPr kumimoji="1" lang="ja-JP" altLang="en-US" sz="1800" dirty="0" smtClean="0"/>
              <a:t>種類あり、定期対応の運用検討をする際に確認が必要です</a:t>
            </a:r>
            <a:endParaRPr kumimoji="1" lang="en-US" altLang="ja-JP" sz="1800" dirty="0" smtClean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明細の取得</a:t>
            </a:r>
            <a:r>
              <a:rPr lang="ja-JP" altLang="en-US" dirty="0"/>
              <a:t>方式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188" y="1297030"/>
            <a:ext cx="4691570" cy="436377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573084" y="6346762"/>
            <a:ext cx="5577777" cy="284645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ja-JP" sz="1400" dirty="0">
                <a:latin typeface="+mn-lt"/>
                <a:ea typeface="+mn-ea"/>
                <a:hlinkClick r:id="rId3"/>
              </a:rPr>
              <a:t>https://support.yayoi-kk.co.jp/faq_Subcontents.html?page_id=23516</a:t>
            </a:r>
            <a:endParaRPr kumimoji="1" lang="ja-JP" altLang="en-US" sz="1400" dirty="0" smtClean="0">
              <a:latin typeface="+mn-lt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27245" y="5639725"/>
            <a:ext cx="5427415" cy="233477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050" b="1" dirty="0" smtClean="0"/>
              <a:t>スクレイピング</a:t>
            </a:r>
            <a:r>
              <a:rPr lang="ja-JP" altLang="en-US" sz="1050" dirty="0"/>
              <a:t>・・・</a:t>
            </a:r>
            <a:r>
              <a:rPr lang="en-US" altLang="ja-JP" sz="1050" dirty="0" smtClean="0"/>
              <a:t>Web </a:t>
            </a:r>
            <a:r>
              <a:rPr lang="ja-JP" altLang="en-US" sz="1050" dirty="0"/>
              <a:t>サイトで公開されている情報の中から特定の情報だけを抽出</a:t>
            </a:r>
            <a:r>
              <a:rPr lang="ja-JP" altLang="en-US" sz="1050" dirty="0" smtClean="0"/>
              <a:t>する技術</a:t>
            </a:r>
            <a:endParaRPr kumimoji="1" lang="ja-JP" altLang="en-US" sz="1050" dirty="0" smtClean="0">
              <a:latin typeface="+mn-lt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3" y="3979092"/>
            <a:ext cx="3391601" cy="69437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79200" tIns="39600" rIns="79200" bIns="39600" rtlCol="0">
            <a:spAutoFit/>
          </a:bodyPr>
          <a:lstStyle/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050" dirty="0" smtClean="0">
                <a:latin typeface="+mn-lt"/>
                <a:ea typeface="+mn-ea"/>
              </a:rPr>
              <a:t>ログイン</a:t>
            </a:r>
            <a:r>
              <a:rPr kumimoji="1" lang="en-US" altLang="ja-JP" sz="1050" dirty="0" smtClean="0">
                <a:latin typeface="+mn-lt"/>
                <a:ea typeface="+mn-ea"/>
              </a:rPr>
              <a:t>ID</a:t>
            </a:r>
            <a:r>
              <a:rPr kumimoji="1" lang="ja-JP" altLang="en-US" sz="1050" dirty="0" smtClean="0">
                <a:latin typeface="+mn-lt"/>
                <a:ea typeface="+mn-ea"/>
              </a:rPr>
              <a:t>や</a:t>
            </a:r>
            <a:r>
              <a:rPr kumimoji="1" lang="en-US" altLang="ja-JP" sz="1050" dirty="0" smtClean="0">
                <a:latin typeface="+mn-lt"/>
                <a:ea typeface="+mn-ea"/>
              </a:rPr>
              <a:t>PW</a:t>
            </a:r>
            <a:r>
              <a:rPr kumimoji="1" lang="ja-JP" altLang="en-US" sz="1050" dirty="0" smtClean="0">
                <a:latin typeface="+mn-lt"/>
                <a:ea typeface="+mn-ea"/>
              </a:rPr>
              <a:t>をどこに保存しているかの違い</a:t>
            </a:r>
            <a:endParaRPr kumimoji="1" lang="en-US" altLang="ja-JP" sz="1050" dirty="0" smtClean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sz="1050" dirty="0" smtClean="0">
                <a:latin typeface="+mn-lt"/>
                <a:ea typeface="+mn-ea"/>
              </a:rPr>
              <a:t>選択できる場合はクラウド版がお勧め</a:t>
            </a:r>
            <a:endParaRPr kumimoji="1" lang="en-US" altLang="ja-JP" sz="1050" dirty="0" smtClean="0">
              <a:latin typeface="+mn-lt"/>
              <a:ea typeface="+mn-ea"/>
            </a:endParaRPr>
          </a:p>
          <a:p>
            <a:pPr algn="l"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050" dirty="0" smtClean="0">
                <a:latin typeface="+mn-lt"/>
                <a:ea typeface="+mn-ea"/>
              </a:rPr>
              <a:t>一部、インストール版しか対応していない口座もあり</a:t>
            </a:r>
            <a:endParaRPr kumimoji="1" lang="ja-JP" altLang="en-US" sz="1050" dirty="0" smtClean="0">
              <a:latin typeface="+mn-lt"/>
              <a:ea typeface="+mn-ea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3642424" y="4393479"/>
            <a:ext cx="373764" cy="451546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3642425" y="3950846"/>
            <a:ext cx="302046" cy="442633"/>
          </a:xfrm>
          <a:prstGeom prst="line">
            <a:avLst/>
          </a:prstGeom>
          <a:ln w="12700" cap="flat" cmpd="sng" algn="ctr">
            <a:solidFill>
              <a:srgbClr val="005BAC"/>
            </a:solidFill>
            <a:prstDash val="solid"/>
            <a:round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516764" y="6075193"/>
            <a:ext cx="3750673" cy="284645"/>
          </a:xfrm>
          <a:prstGeom prst="rect">
            <a:avLst/>
          </a:prstGeom>
        </p:spPr>
        <p:txBody>
          <a:bodyPr wrap="none" lIns="79200" tIns="39600" rIns="79200" bIns="39600" rtlCol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</a:pPr>
            <a:r>
              <a:rPr lang="ja-JP" altLang="en-US" sz="1400" dirty="0">
                <a:latin typeface="+mn-lt"/>
                <a:ea typeface="+mn-ea"/>
              </a:rPr>
              <a:t>「口座連携の設定」での利用明細の取得方式</a:t>
            </a:r>
            <a:endParaRPr kumimoji="1" lang="ja-JP" altLang="en-US" sz="1400" dirty="0" smtClean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61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弥生フォーマット_社外登壇用2021">
  <a:themeElements>
    <a:clrScheme name="弥生2018">
      <a:dk1>
        <a:sysClr val="windowText" lastClr="000000"/>
      </a:dk1>
      <a:lt1>
        <a:sysClr val="window" lastClr="FFFFFF"/>
      </a:lt1>
      <a:dk2>
        <a:srgbClr val="005BAC"/>
      </a:dk2>
      <a:lt2>
        <a:srgbClr val="EEECE1"/>
      </a:lt2>
      <a:accent1>
        <a:srgbClr val="B9CDE5"/>
      </a:accent1>
      <a:accent2>
        <a:srgbClr val="005BAC"/>
      </a:accent2>
      <a:accent3>
        <a:srgbClr val="D8D8D8"/>
      </a:accent3>
      <a:accent4>
        <a:srgbClr val="A5A5A5"/>
      </a:accent4>
      <a:accent5>
        <a:srgbClr val="7F7F7F"/>
      </a:accent5>
      <a:accent6>
        <a:srgbClr val="E34C1F"/>
      </a:accent6>
      <a:hlink>
        <a:srgbClr val="00497D"/>
      </a:hlink>
      <a:folHlink>
        <a:srgbClr val="00497D"/>
      </a:folHlink>
    </a:clrScheme>
    <a:fontScheme name="弥生2018">
      <a:majorFont>
        <a:latin typeface="Segoe UI Semibold"/>
        <a:ea typeface="HGSｺﾞｼｯｸE"/>
        <a:cs typeface=""/>
      </a:majorFont>
      <a:minorFont>
        <a:latin typeface="Segoe UI"/>
        <a:ea typeface="HGS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/>
          </a:solidFill>
        </a:ln>
      </a:spPr>
      <a:bodyPr lIns="79200" tIns="39600" rIns="79200" bIns="39600" rtlCol="0" anchor="ctr" anchorCtr="1"/>
      <a:lstStyle>
        <a:defPPr algn="ctr" eaLnBrk="0" hangingPunct="0">
          <a:lnSpc>
            <a:spcPct val="95000"/>
          </a:lnSpc>
          <a:spcBef>
            <a:spcPts val="600"/>
          </a:spcBef>
          <a:buClr>
            <a:schemeClr val="tx2"/>
          </a:buClr>
          <a:buFont typeface="Wingdings" panose="05000000000000000000" pitchFamily="2" charset="2"/>
          <a:buNone/>
          <a:defRPr kumimoji="1" sz="2000" dirty="0" smtClean="0">
            <a:latin typeface="+mn-lt"/>
            <a:ea typeface="+mn-ea"/>
          </a:defRPr>
        </a:defPPr>
      </a:lstStyle>
    </a:spDef>
    <a:lnDef>
      <a:spPr>
        <a:ln w="12700" cap="flat" cmpd="sng" algn="ctr">
          <a:solidFill>
            <a:srgbClr val="005BAC"/>
          </a:solidFill>
          <a:prstDash val="solid"/>
          <a:round/>
          <a:headEnd type="none" w="med" len="med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79200" tIns="39600" rIns="79200" bIns="39600" rtlCol="0">
        <a:spAutoFit/>
      </a:bodyPr>
      <a:lstStyle>
        <a:defPPr marL="288000" indent="-288000" algn="l" eaLnBrk="0" hangingPunct="0">
          <a:lnSpc>
            <a:spcPct val="95000"/>
          </a:lnSpc>
          <a:spcBef>
            <a:spcPts val="600"/>
          </a:spcBef>
          <a:buClr>
            <a:schemeClr val="tx2"/>
          </a:buClr>
          <a:buFont typeface="Wingdings" panose="05000000000000000000" pitchFamily="2" charset="2"/>
          <a:buChar char="n"/>
          <a:defRPr kumimoji="1" sz="2400" dirty="0" smtClean="0"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弥生フォーマット_社外登壇用2021" id="{750DA122-DCF1-4508-8AF5-9D19C8CBAAF1}" vid="{2DE5AA2F-CA28-4E3B-B365-2EE0ADB6EE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弥生フォーマット_社外登壇用2021</Template>
  <TotalTime>289</TotalTime>
  <Words>927</Words>
  <Application>Microsoft Office PowerPoint</Application>
  <PresentationFormat>画面に合わせる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Arial Unicode MS</vt:lpstr>
      <vt:lpstr>HGSｺﾞｼｯｸE</vt:lpstr>
      <vt:lpstr>HGSｺﾞｼｯｸM</vt:lpstr>
      <vt:lpstr>ＭＳ Ｐゴシック</vt:lpstr>
      <vt:lpstr>Arial</vt:lpstr>
      <vt:lpstr>Calibri</vt:lpstr>
      <vt:lpstr>Segoe UI</vt:lpstr>
      <vt:lpstr>Segoe UI Semibold</vt:lpstr>
      <vt:lpstr>Wingdings</vt:lpstr>
      <vt:lpstr>弥生フォーマット_社外登壇用2021</vt:lpstr>
      <vt:lpstr>弥生の「記帳代行用ツール」(口座連携) 認証情報の更新・明細の取得</vt:lpstr>
      <vt:lpstr>顧問先様への定期的なお願いがあります</vt:lpstr>
      <vt:lpstr>①認証情報の更新</vt:lpstr>
      <vt:lpstr>認証情報の更新とは</vt:lpstr>
      <vt:lpstr>認証情報の更新タイミング</vt:lpstr>
      <vt:lpstr>認証情報の更新作業</vt:lpstr>
      <vt:lpstr>②明細の取得</vt:lpstr>
      <vt:lpstr>②明細の取得作業について</vt:lpstr>
      <vt:lpstr>明細の取得方式</vt:lpstr>
      <vt:lpstr>自動明細更新の設定</vt:lpstr>
      <vt:lpstr>手動明細更新の作業</vt:lpstr>
      <vt:lpstr>参考</vt:lpstr>
      <vt:lpstr>運用にあたり、よくいただく質問と対応方法</vt:lpstr>
      <vt:lpstr>チャットサポートについて</vt:lpstr>
      <vt:lpstr>その他関連リンク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認証情報の更新・明細更新作業についてご協力をお願い致します</dc:title>
  <dc:creator>鈴木 愛綺</dc:creator>
  <cp:lastModifiedBy>鈴木 愛綺</cp:lastModifiedBy>
  <cp:revision>27</cp:revision>
  <dcterms:created xsi:type="dcterms:W3CDTF">2021-09-07T08:54:14Z</dcterms:created>
  <dcterms:modified xsi:type="dcterms:W3CDTF">2021-09-16T07:54:42Z</dcterms:modified>
</cp:coreProperties>
</file>