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56" r:id="rId6"/>
    <p:sldId id="266" r:id="rId7"/>
    <p:sldId id="262" r:id="rId8"/>
    <p:sldId id="259" r:id="rId9"/>
    <p:sldId id="260" r:id="rId10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鈴木 愛綺" initials="鈴愛" lastIdx="5" clrIdx="0">
    <p:extLst>
      <p:ext uri="{19B8F6BF-5375-455C-9EA6-DF929625EA0E}">
        <p15:presenceInfo xmlns:p15="http://schemas.microsoft.com/office/powerpoint/2012/main" userId="S::maaya_suzuki@yayoi-kk.co.jp::0d738b6e-bc63-4fa8-aaa1-1bc036bdce09" providerId="AD"/>
      </p:ext>
    </p:extLst>
  </p:cmAuthor>
  <p:cmAuthor id="2" name="又吉 綾香" initials="又綾" lastIdx="1" clrIdx="1">
    <p:extLst>
      <p:ext uri="{19B8F6BF-5375-455C-9EA6-DF929625EA0E}">
        <p15:presenceInfo xmlns:p15="http://schemas.microsoft.com/office/powerpoint/2012/main" userId="S::ayaka_matayoshi@yayoi-kk.co.jp::e95abd3c-c6e2-4cba-a79b-586d7b74b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00206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C90ED-0BD3-B3D8-3C8C-AE5E3658D04C}" v="1" dt="2021-09-29T22:09:24.802"/>
    <p1510:client id="{70408F48-51F6-1BD5-360D-2080421BA7CC}" v="17" dt="2021-08-23T08:05:56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9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6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82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4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6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79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91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64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53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26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A9D8D-8ED3-49F7-B692-D1829D632301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F0C9-F272-4C4C-AF1C-CF6CAF0AE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5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6E9E9FB-E18A-4734-935C-B44E3681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0641"/>
            <a:ext cx="9906000" cy="663671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D4F560-4157-4196-B38B-F6061B0EB3C4}"/>
              </a:ext>
            </a:extLst>
          </p:cNvPr>
          <p:cNvSpPr/>
          <p:nvPr/>
        </p:nvSpPr>
        <p:spPr>
          <a:xfrm>
            <a:off x="0" y="2140687"/>
            <a:ext cx="9906000" cy="3364567"/>
          </a:xfrm>
          <a:prstGeom prst="rect">
            <a:avLst/>
          </a:prstGeom>
          <a:solidFill>
            <a:srgbClr val="000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264EBAD-6464-4781-8686-9D79B4E6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11" y="2564822"/>
            <a:ext cx="9554177" cy="218559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r>
              <a:rPr lang="ja-JP" altLang="en-US" sz="4388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記帳代行業務</a:t>
            </a:r>
            <a:r>
              <a:rPr lang="ja-JP" altLang="en-US" sz="3200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の</a:t>
            </a:r>
            <a:r>
              <a:rPr lang="ja-JP" altLang="en-US" sz="4388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口座連携</a:t>
            </a:r>
            <a:r>
              <a:rPr lang="ja-JP" altLang="en-US" sz="2800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について</a:t>
            </a: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r>
              <a:rPr lang="ja-JP" altLang="en-US" sz="4388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ご協力をお願い致します</a:t>
            </a: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AAEC53-11CF-4242-A507-477B7B7CF431}"/>
              </a:ext>
            </a:extLst>
          </p:cNvPr>
          <p:cNvSpPr txBox="1"/>
          <p:nvPr/>
        </p:nvSpPr>
        <p:spPr>
          <a:xfrm>
            <a:off x="2432879" y="4760808"/>
            <a:ext cx="524192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●●●●●●</a:t>
            </a:r>
            <a:endParaRPr kumimoji="1" lang="ja-JP" altLang="en-US" sz="1463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>
            <a:extLst>
              <a:ext uri="{FF2B5EF4-FFF2-40B4-BE49-F238E27FC236}">
                <a16:creationId xmlns:a16="http://schemas.microsoft.com/office/drawing/2014/main" id="{ED67710C-D01A-42BE-9EA2-B539C866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022" y="4335393"/>
            <a:ext cx="733527" cy="981212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6E3EAD79-FAA9-4F35-9FD5-991D1269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56" y="4379942"/>
            <a:ext cx="771633" cy="9621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2CBF3EF-3354-402A-9188-FEDF3EEC6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83" y="4851056"/>
            <a:ext cx="611471" cy="9133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37166F-C8C0-43B1-8064-6F39554FD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37" y="4913265"/>
            <a:ext cx="626952" cy="75853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6F5118C-28FB-4A6D-98E4-A6EC2BAD5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036" y="4941674"/>
            <a:ext cx="872997" cy="7858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22CF8B-E270-45A8-AFDD-6742BEC86B3B}"/>
              </a:ext>
            </a:extLst>
          </p:cNvPr>
          <p:cNvSpPr/>
          <p:nvPr/>
        </p:nvSpPr>
        <p:spPr>
          <a:xfrm>
            <a:off x="1" y="506309"/>
            <a:ext cx="9906000" cy="36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記帳代行業務の現状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3426C2B-2B0F-4E00-BCE5-BE2F39F4A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218" y="4332352"/>
            <a:ext cx="1231934" cy="1060399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AFA52E9-A8A2-4E70-B668-679588A62A73}"/>
              </a:ext>
            </a:extLst>
          </p:cNvPr>
          <p:cNvSpPr/>
          <p:nvPr/>
        </p:nvSpPr>
        <p:spPr>
          <a:xfrm>
            <a:off x="5162353" y="4544194"/>
            <a:ext cx="979311" cy="3776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dirty="0">
                <a:solidFill>
                  <a:schemeClr val="tx1"/>
                </a:solidFill>
              </a:rPr>
              <a:t>●〇費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1ABD338-15A4-47E3-8415-4B2F8D4E08B3}"/>
              </a:ext>
            </a:extLst>
          </p:cNvPr>
          <p:cNvSpPr/>
          <p:nvPr/>
        </p:nvSpPr>
        <p:spPr>
          <a:xfrm>
            <a:off x="5179950" y="5062894"/>
            <a:ext cx="979310" cy="3776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dirty="0">
                <a:solidFill>
                  <a:schemeClr val="tx1"/>
                </a:solidFill>
              </a:rPr>
              <a:t>★〇費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664977-45D9-4F78-A023-396619FC0428}"/>
              </a:ext>
            </a:extLst>
          </p:cNvPr>
          <p:cNvSpPr/>
          <p:nvPr/>
        </p:nvSpPr>
        <p:spPr>
          <a:xfrm>
            <a:off x="5184227" y="5652318"/>
            <a:ext cx="979309" cy="3776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dirty="0">
                <a:solidFill>
                  <a:schemeClr val="tx1"/>
                </a:solidFill>
              </a:rPr>
              <a:t>□▼費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57F3BB4-CEB7-42B0-AF26-1FCA02EB3224}"/>
              </a:ext>
            </a:extLst>
          </p:cNvPr>
          <p:cNvCxnSpPr>
            <a:cxnSpLocks/>
          </p:cNvCxnSpPr>
          <p:nvPr/>
        </p:nvCxnSpPr>
        <p:spPr>
          <a:xfrm>
            <a:off x="25521" y="468352"/>
            <a:ext cx="988047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字幕 2">
            <a:extLst>
              <a:ext uri="{FF2B5EF4-FFF2-40B4-BE49-F238E27FC236}">
                <a16:creationId xmlns:a16="http://schemas.microsoft.com/office/drawing/2014/main" id="{183BBEBA-668C-4304-B9E9-E2F4EE4D710D}"/>
              </a:ext>
            </a:extLst>
          </p:cNvPr>
          <p:cNvSpPr txBox="1">
            <a:spLocks/>
          </p:cNvSpPr>
          <p:nvPr/>
        </p:nvSpPr>
        <p:spPr>
          <a:xfrm>
            <a:off x="25521" y="24765"/>
            <a:ext cx="9880479" cy="64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銀行口座、クレジットカード情報の連携</a:t>
            </a:r>
            <a:r>
              <a:rPr lang="ja-JP" altLang="en-US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にご協力お願いします</a:t>
            </a:r>
            <a:endParaRPr lang="en-US" altLang="ja-JP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63A638EA-5E41-4FEA-8DC7-27AAA68C9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591" y="5472121"/>
            <a:ext cx="1085051" cy="6783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C3AE8FE-6BFD-4C96-9747-CDA4BE374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418" y="1327697"/>
            <a:ext cx="624178" cy="6377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39C949F-CB1F-4E99-BB0E-7FCD365F3C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790" y="1531376"/>
            <a:ext cx="838317" cy="600159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C3A11BF-5861-4281-B78C-1582ACA6E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733" y="950272"/>
            <a:ext cx="611471" cy="582179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CAFAD0-DA30-40DC-8E7A-D54FB70DE943}"/>
              </a:ext>
            </a:extLst>
          </p:cNvPr>
          <p:cNvSpPr txBox="1"/>
          <p:nvPr/>
        </p:nvSpPr>
        <p:spPr>
          <a:xfrm>
            <a:off x="1999" y="2094998"/>
            <a:ext cx="16152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通帳のコピー</a:t>
            </a:r>
            <a:endParaRPr kumimoji="1" lang="ja-JP" altLang="en-US" sz="1600" dirty="0"/>
          </a:p>
          <a:p>
            <a:pPr algn="ctr"/>
            <a:r>
              <a:rPr kumimoji="1" lang="ja-JP" altLang="en-US" sz="1100" dirty="0"/>
              <a:t>クレジットカード明細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紙の証憑</a:t>
            </a:r>
            <a:endParaRPr kumimoji="1" lang="en-US" altLang="ja-JP" sz="1100" dirty="0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418AE134-E54F-4A11-8123-61CB11F4B166}"/>
              </a:ext>
            </a:extLst>
          </p:cNvPr>
          <p:cNvSpPr/>
          <p:nvPr/>
        </p:nvSpPr>
        <p:spPr>
          <a:xfrm rot="5400000">
            <a:off x="1235798" y="5203789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1B85AB07-035E-48F6-B090-AE7D022E83F4}"/>
              </a:ext>
            </a:extLst>
          </p:cNvPr>
          <p:cNvSpPr/>
          <p:nvPr/>
        </p:nvSpPr>
        <p:spPr>
          <a:xfrm rot="5400000">
            <a:off x="2969204" y="5203790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368F31A6-91F2-4501-8299-E6984DFAFF86}"/>
              </a:ext>
            </a:extLst>
          </p:cNvPr>
          <p:cNvSpPr/>
          <p:nvPr/>
        </p:nvSpPr>
        <p:spPr>
          <a:xfrm rot="5400000">
            <a:off x="1235798" y="1583450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33A40B2-B7AC-47B2-9907-9FF250A1388E}"/>
              </a:ext>
            </a:extLst>
          </p:cNvPr>
          <p:cNvSpPr txBox="1"/>
          <p:nvPr/>
        </p:nvSpPr>
        <p:spPr>
          <a:xfrm>
            <a:off x="1790010" y="2162859"/>
            <a:ext cx="1615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紙の証憑の並び替え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整理・精査</a:t>
            </a:r>
            <a:endParaRPr kumimoji="1" lang="en-US" altLang="ja-JP" sz="1100" dirty="0"/>
          </a:p>
        </p:txBody>
      </p:sp>
      <p:sp>
        <p:nvSpPr>
          <p:cNvPr id="43" name="二等辺三角形 42">
            <a:extLst>
              <a:ext uri="{FF2B5EF4-FFF2-40B4-BE49-F238E27FC236}">
                <a16:creationId xmlns:a16="http://schemas.microsoft.com/office/drawing/2014/main" id="{8CFA9700-3DD1-45A7-9447-85B21F1208BF}"/>
              </a:ext>
            </a:extLst>
          </p:cNvPr>
          <p:cNvSpPr/>
          <p:nvPr/>
        </p:nvSpPr>
        <p:spPr>
          <a:xfrm rot="5400000">
            <a:off x="2916010" y="1539169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F32591B-E9F4-4590-ADC9-30B771CC59A5}"/>
              </a:ext>
            </a:extLst>
          </p:cNvPr>
          <p:cNvSpPr txBox="1"/>
          <p:nvPr/>
        </p:nvSpPr>
        <p:spPr>
          <a:xfrm>
            <a:off x="3590663" y="2203221"/>
            <a:ext cx="161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会計ソフトへの入力</a:t>
            </a:r>
            <a:endParaRPr kumimoji="1" lang="en-US" altLang="ja-JP" sz="1100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254D8F60-1FA8-47D4-9F92-B4F7AB51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93" y="1254980"/>
            <a:ext cx="771633" cy="962159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B967FF8-4309-4B3E-ACB6-1954F6FAAABD}"/>
              </a:ext>
            </a:extLst>
          </p:cNvPr>
          <p:cNvSpPr txBox="1"/>
          <p:nvPr/>
        </p:nvSpPr>
        <p:spPr>
          <a:xfrm>
            <a:off x="5209570" y="2325495"/>
            <a:ext cx="1615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記帳担当者の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セルフチェック</a:t>
            </a:r>
            <a:endParaRPr kumimoji="1" lang="en-US" altLang="ja-JP" sz="1100" dirty="0"/>
          </a:p>
        </p:txBody>
      </p: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E8574DAC-A0C1-48DB-9AC4-AE8766EB73B4}"/>
              </a:ext>
            </a:extLst>
          </p:cNvPr>
          <p:cNvSpPr/>
          <p:nvPr/>
        </p:nvSpPr>
        <p:spPr>
          <a:xfrm rot="5400000">
            <a:off x="4869998" y="1540565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9B3E63CB-82A7-442C-B786-86C1F2EF15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9268" y="1305489"/>
            <a:ext cx="695422" cy="857370"/>
          </a:xfrm>
          <a:prstGeom prst="rect">
            <a:avLst/>
          </a:prstGeom>
        </p:spPr>
      </p:pic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ECA8F993-532A-44E1-BAA4-5C8F093CBCE0}"/>
              </a:ext>
            </a:extLst>
          </p:cNvPr>
          <p:cNvSpPr/>
          <p:nvPr/>
        </p:nvSpPr>
        <p:spPr>
          <a:xfrm rot="5400000">
            <a:off x="6099953" y="1558800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6C0949C3-CD7A-4A7F-9298-F4949428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85" y="1223205"/>
            <a:ext cx="733527" cy="98121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3C05E5CD-A8D8-4C9D-BF05-78C139943E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3036" y="1207884"/>
            <a:ext cx="969886" cy="887873"/>
          </a:xfrm>
          <a:prstGeom prst="rect">
            <a:avLst/>
          </a:prstGeom>
        </p:spPr>
      </p:pic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80EFE2C9-8C6B-4602-8251-63A1E51C0DFE}"/>
              </a:ext>
            </a:extLst>
          </p:cNvPr>
          <p:cNvSpPr/>
          <p:nvPr/>
        </p:nvSpPr>
        <p:spPr>
          <a:xfrm rot="5400000">
            <a:off x="8105943" y="1547951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0ED4F038-395D-4B54-9401-E0B43A92CA57}"/>
              </a:ext>
            </a:extLst>
          </p:cNvPr>
          <p:cNvSpPr/>
          <p:nvPr/>
        </p:nvSpPr>
        <p:spPr>
          <a:xfrm>
            <a:off x="85939" y="910917"/>
            <a:ext cx="5052767" cy="180422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55EC4258-2555-4EDF-9C56-67A513549E83}"/>
              </a:ext>
            </a:extLst>
          </p:cNvPr>
          <p:cNvSpPr/>
          <p:nvPr/>
        </p:nvSpPr>
        <p:spPr>
          <a:xfrm>
            <a:off x="66859" y="4400322"/>
            <a:ext cx="6274368" cy="19434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E126497-5C94-4B6A-B859-4667E9D9C3E5}"/>
              </a:ext>
            </a:extLst>
          </p:cNvPr>
          <p:cNvSpPr/>
          <p:nvPr/>
        </p:nvSpPr>
        <p:spPr>
          <a:xfrm>
            <a:off x="8840751" y="1317693"/>
            <a:ext cx="708460" cy="6975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決算</a:t>
            </a:r>
            <a:endParaRPr lang="en-US" altLang="ja-JP" sz="1463" dirty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lang="ja-JP" altLang="en-US" sz="1463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申告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704215D-946C-4BEB-B422-9ABFFE4C9749}"/>
              </a:ext>
            </a:extLst>
          </p:cNvPr>
          <p:cNvSpPr/>
          <p:nvPr/>
        </p:nvSpPr>
        <p:spPr>
          <a:xfrm>
            <a:off x="34360" y="3843099"/>
            <a:ext cx="9906000" cy="36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記帳代行業務の改善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7B5A167-5CB8-49E7-BD50-C463CEAA30C9}"/>
              </a:ext>
            </a:extLst>
          </p:cNvPr>
          <p:cNvSpPr txBox="1"/>
          <p:nvPr/>
        </p:nvSpPr>
        <p:spPr>
          <a:xfrm>
            <a:off x="3386902" y="5913560"/>
            <a:ext cx="2076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使えば使うほど精度向上</a:t>
            </a:r>
            <a:endParaRPr kumimoji="1" lang="ja-JP" altLang="en-US" sz="16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1894F48-BE6F-475D-B689-D26FFC77EAF8}"/>
              </a:ext>
            </a:extLst>
          </p:cNvPr>
          <p:cNvSpPr txBox="1"/>
          <p:nvPr/>
        </p:nvSpPr>
        <p:spPr>
          <a:xfrm>
            <a:off x="-52418" y="5807938"/>
            <a:ext cx="1911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銀行・クレジットカード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のアカウント</a:t>
            </a:r>
            <a:endParaRPr kumimoji="1" lang="ja-JP" alt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3247AC-50F5-4E0F-8E04-B6CE3CD0FD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0695" y="2715146"/>
            <a:ext cx="1015554" cy="1032202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BE4B48C-AA66-4C68-B3A2-E4C118FE8A6C}"/>
              </a:ext>
            </a:extLst>
          </p:cNvPr>
          <p:cNvSpPr txBox="1"/>
          <p:nvPr/>
        </p:nvSpPr>
        <p:spPr>
          <a:xfrm>
            <a:off x="8506248" y="2920704"/>
            <a:ext cx="157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B05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顧問報酬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を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値上げしない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と厳しい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7D19D7-6B08-417C-839D-C95DA8841CB5}"/>
              </a:ext>
            </a:extLst>
          </p:cNvPr>
          <p:cNvSpPr txBox="1"/>
          <p:nvPr/>
        </p:nvSpPr>
        <p:spPr>
          <a:xfrm>
            <a:off x="0" y="2823807"/>
            <a:ext cx="7654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記帳代行サービス収益悪化</a:t>
            </a:r>
            <a:r>
              <a:rPr kumimoji="1" lang="en-US" altLang="ja-JP" sz="2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赤字化</a:t>
            </a:r>
            <a:r>
              <a:rPr kumimoji="1" lang="en-US" altLang="ja-JP" sz="20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)</a:t>
            </a:r>
          </a:p>
          <a:p>
            <a:r>
              <a:rPr kumimoji="1" lang="ja-JP" altLang="en-US" dirty="0"/>
              <a:t>・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タイムラグ</a:t>
            </a:r>
            <a:r>
              <a:rPr kumimoji="1" lang="ja-JP" altLang="en-US" dirty="0"/>
              <a:t>　   資料が手元にないと入力できない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人手不足　　　</a:t>
            </a:r>
            <a:r>
              <a:rPr kumimoji="1" lang="ja-JP" altLang="en-US" dirty="0"/>
              <a:t>正確な会計入力できるスタッフを確保しきれない</a:t>
            </a:r>
            <a:endParaRPr kumimoji="1" lang="en-US" altLang="ja-JP" dirty="0"/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71EB1518-18D6-449A-9C30-553979A26431}"/>
              </a:ext>
            </a:extLst>
          </p:cNvPr>
          <p:cNvSpPr/>
          <p:nvPr/>
        </p:nvSpPr>
        <p:spPr>
          <a:xfrm rot="5400000">
            <a:off x="4340946" y="5180187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2B522C1-1DE6-4686-BA90-1F87CC2B8CC0}"/>
              </a:ext>
            </a:extLst>
          </p:cNvPr>
          <p:cNvSpPr txBox="1"/>
          <p:nvPr/>
        </p:nvSpPr>
        <p:spPr>
          <a:xfrm>
            <a:off x="6035482" y="5450762"/>
            <a:ext cx="1615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記帳担当者の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セルフチェック</a:t>
            </a:r>
            <a:endParaRPr kumimoji="1" lang="en-US" altLang="ja-JP" sz="1100" dirty="0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08017743-4A30-4056-977A-3E4BDD71C0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2480" y="4412928"/>
            <a:ext cx="695422" cy="857370"/>
          </a:xfrm>
          <a:prstGeom prst="rect">
            <a:avLst/>
          </a:prstGeom>
        </p:spPr>
      </p:pic>
      <p:sp>
        <p:nvSpPr>
          <p:cNvPr id="82" name="二等辺三角形 81">
            <a:extLst>
              <a:ext uri="{FF2B5EF4-FFF2-40B4-BE49-F238E27FC236}">
                <a16:creationId xmlns:a16="http://schemas.microsoft.com/office/drawing/2014/main" id="{052A9FB5-D9DB-4328-8ECD-5CCE0AE02C10}"/>
              </a:ext>
            </a:extLst>
          </p:cNvPr>
          <p:cNvSpPr/>
          <p:nvPr/>
        </p:nvSpPr>
        <p:spPr>
          <a:xfrm rot="5400000">
            <a:off x="6713195" y="4696958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4299A48-4476-4B4F-BF43-CA025F834E16}"/>
              </a:ext>
            </a:extLst>
          </p:cNvPr>
          <p:cNvSpPr txBox="1"/>
          <p:nvPr/>
        </p:nvSpPr>
        <p:spPr>
          <a:xfrm>
            <a:off x="7482310" y="5448031"/>
            <a:ext cx="1267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顧問先担当者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税務監査担当者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チェック</a:t>
            </a:r>
            <a:endParaRPr kumimoji="1" lang="en-US" altLang="ja-JP" sz="1100" dirty="0"/>
          </a:p>
        </p:txBody>
      </p:sp>
      <p:sp>
        <p:nvSpPr>
          <p:cNvPr id="85" name="二等辺三角形 84">
            <a:extLst>
              <a:ext uri="{FF2B5EF4-FFF2-40B4-BE49-F238E27FC236}">
                <a16:creationId xmlns:a16="http://schemas.microsoft.com/office/drawing/2014/main" id="{50062DCD-F9AB-405D-BBB2-38EE5BD3D04B}"/>
              </a:ext>
            </a:extLst>
          </p:cNvPr>
          <p:cNvSpPr/>
          <p:nvPr/>
        </p:nvSpPr>
        <p:spPr>
          <a:xfrm rot="5400000">
            <a:off x="8363418" y="4696959"/>
            <a:ext cx="1081063" cy="3088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A1601F4-4ACA-4909-A786-58FEEB0446DA}"/>
              </a:ext>
            </a:extLst>
          </p:cNvPr>
          <p:cNvSpPr/>
          <p:nvPr/>
        </p:nvSpPr>
        <p:spPr>
          <a:xfrm>
            <a:off x="9097958" y="4539612"/>
            <a:ext cx="741183" cy="6975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決算</a:t>
            </a:r>
            <a:endParaRPr lang="en-US" altLang="ja-JP" sz="1463" dirty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lang="ja-JP" altLang="en-US" sz="1463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申告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219DDCD-3237-4A6F-8846-599BC41380FB}"/>
              </a:ext>
            </a:extLst>
          </p:cNvPr>
          <p:cNvSpPr txBox="1"/>
          <p:nvPr/>
        </p:nvSpPr>
        <p:spPr>
          <a:xfrm>
            <a:off x="146237" y="6349931"/>
            <a:ext cx="765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最新のテクノロジーを活用して　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自動仕訳　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を実現させる</a:t>
            </a:r>
            <a:endParaRPr kumimoji="1" lang="en-US" altLang="ja-JP" dirty="0"/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E13EFF92-6EF3-4533-8296-1AD57132A0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5691" y="6026139"/>
            <a:ext cx="761556" cy="778203"/>
          </a:xfrm>
          <a:prstGeom prst="rect">
            <a:avLst/>
          </a:prstGeom>
        </p:spPr>
      </p:pic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58097744-1E83-4649-8CEC-7E00EC6637E0}"/>
              </a:ext>
            </a:extLst>
          </p:cNvPr>
          <p:cNvSpPr/>
          <p:nvPr/>
        </p:nvSpPr>
        <p:spPr>
          <a:xfrm rot="19091600">
            <a:off x="7413747" y="6301844"/>
            <a:ext cx="122687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EDC26E4-FC4B-482A-832B-515F61F2B284}"/>
              </a:ext>
            </a:extLst>
          </p:cNvPr>
          <p:cNvSpPr/>
          <p:nvPr/>
        </p:nvSpPr>
        <p:spPr>
          <a:xfrm rot="13117240">
            <a:off x="7381906" y="6301845"/>
            <a:ext cx="122687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0239BEB-ABE8-4F03-AEA7-DA8ED7CF71A2}"/>
              </a:ext>
            </a:extLst>
          </p:cNvPr>
          <p:cNvSpPr txBox="1"/>
          <p:nvPr/>
        </p:nvSpPr>
        <p:spPr>
          <a:xfrm>
            <a:off x="8488888" y="5968628"/>
            <a:ext cx="157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B05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顧問報酬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を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値上げは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最終手段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C901666-4BA7-4D74-8383-C15371F1720E}"/>
              </a:ext>
            </a:extLst>
          </p:cNvPr>
          <p:cNvSpPr txBox="1"/>
          <p:nvPr/>
        </p:nvSpPr>
        <p:spPr>
          <a:xfrm>
            <a:off x="6990282" y="2237950"/>
            <a:ext cx="12676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顧問先担当者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税務監査担当者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チェック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212668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5F6FFAF-5B4B-48EC-B05E-591B13C232F6}"/>
              </a:ext>
            </a:extLst>
          </p:cNvPr>
          <p:cNvCxnSpPr>
            <a:cxnSpLocks/>
          </p:cNvCxnSpPr>
          <p:nvPr/>
        </p:nvCxnSpPr>
        <p:spPr>
          <a:xfrm>
            <a:off x="0" y="468351"/>
            <a:ext cx="988047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字幕 2">
            <a:extLst>
              <a:ext uri="{FF2B5EF4-FFF2-40B4-BE49-F238E27FC236}">
                <a16:creationId xmlns:a16="http://schemas.microsoft.com/office/drawing/2014/main" id="{472C5B9A-D501-48A0-A085-FF48939CCB31}"/>
              </a:ext>
            </a:extLst>
          </p:cNvPr>
          <p:cNvSpPr txBox="1">
            <a:spLocks/>
          </p:cNvSpPr>
          <p:nvPr/>
        </p:nvSpPr>
        <p:spPr>
          <a:xfrm>
            <a:off x="25521" y="37733"/>
            <a:ext cx="9880479" cy="72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Q&amp;A</a:t>
            </a:r>
            <a:r>
              <a:rPr lang="ja-JP" altLang="en-US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よくあるご質問について</a:t>
            </a:r>
            <a:endParaRPr lang="en-US" altLang="ja-JP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315AD5-B7B1-4D55-A50D-2DE3E502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170"/>
            <a:ext cx="9906000" cy="18856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3042CE4-27BB-43E6-91D4-C57462A7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21" y="3089793"/>
            <a:ext cx="9906000" cy="3299856"/>
          </a:xfrm>
          <a:prstGeom prst="rect">
            <a:avLst/>
          </a:prstGeom>
        </p:spPr>
      </p:pic>
      <p:sp>
        <p:nvSpPr>
          <p:cNvPr id="13" name="字幕 2">
            <a:extLst>
              <a:ext uri="{FF2B5EF4-FFF2-40B4-BE49-F238E27FC236}">
                <a16:creationId xmlns:a16="http://schemas.microsoft.com/office/drawing/2014/main" id="{15AF8041-A7F0-4A28-8F23-F667A0E842A8}"/>
              </a:ext>
            </a:extLst>
          </p:cNvPr>
          <p:cNvSpPr txBox="1">
            <a:spLocks/>
          </p:cNvSpPr>
          <p:nvPr/>
        </p:nvSpPr>
        <p:spPr>
          <a:xfrm>
            <a:off x="-12761" y="623768"/>
            <a:ext cx="9880479" cy="619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セキュリティは大丈夫でしょうか？</a:t>
            </a:r>
            <a:endParaRPr lang="en-US" altLang="ja-JP" sz="2000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・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万が一の際の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損害賠償規約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について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480EFC8-BE1B-4F6F-8498-8C7E0D38A80A}"/>
              </a:ext>
            </a:extLst>
          </p:cNvPr>
          <p:cNvSpPr/>
          <p:nvPr/>
        </p:nvSpPr>
        <p:spPr>
          <a:xfrm>
            <a:off x="91440" y="4236720"/>
            <a:ext cx="9755958" cy="2308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86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5F6FFAF-5B4B-48EC-B05E-591B13C232F6}"/>
              </a:ext>
            </a:extLst>
          </p:cNvPr>
          <p:cNvCxnSpPr>
            <a:cxnSpLocks/>
          </p:cNvCxnSpPr>
          <p:nvPr/>
        </p:nvCxnSpPr>
        <p:spPr>
          <a:xfrm>
            <a:off x="0" y="468351"/>
            <a:ext cx="988047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字幕 2">
            <a:extLst>
              <a:ext uri="{FF2B5EF4-FFF2-40B4-BE49-F238E27FC236}">
                <a16:creationId xmlns:a16="http://schemas.microsoft.com/office/drawing/2014/main" id="{472C5B9A-D501-48A0-A085-FF48939CCB31}"/>
              </a:ext>
            </a:extLst>
          </p:cNvPr>
          <p:cNvSpPr txBox="1">
            <a:spLocks/>
          </p:cNvSpPr>
          <p:nvPr/>
        </p:nvSpPr>
        <p:spPr>
          <a:xfrm>
            <a:off x="25521" y="37733"/>
            <a:ext cx="9880479" cy="72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Q&amp;A</a:t>
            </a:r>
            <a:r>
              <a:rPr lang="ja-JP" altLang="en-US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よくあるご質問について</a:t>
            </a:r>
            <a:endParaRPr lang="en-US" altLang="ja-JP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AE449316-16D5-4BDF-9349-4335BAC12136}"/>
              </a:ext>
            </a:extLst>
          </p:cNvPr>
          <p:cNvSpPr txBox="1">
            <a:spLocks/>
          </p:cNvSpPr>
          <p:nvPr/>
        </p:nvSpPr>
        <p:spPr>
          <a:xfrm>
            <a:off x="51042" y="623765"/>
            <a:ext cx="9880479" cy="619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①コストはどれくらいかかりますか？</a:t>
            </a:r>
            <a:endParaRPr lang="en-US" altLang="ja-JP" sz="2000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お客様の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インターネットバンキング費用はご負担お願い致します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。費用として金融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機関ごとにことなりますが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＜無料～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</a:rPr>
              <a:t>2000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円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月程度＞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となっています。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弥生のライセンス料は会計事務所負担</a:t>
            </a:r>
            <a:r>
              <a:rPr lang="ja-JP" altLang="en-US" sz="2000" dirty="0">
                <a:latin typeface="+mn-ea"/>
              </a:rPr>
              <a:t>となります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。インターネットバンキングだと、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振込手数料の割引や、</a:t>
            </a:r>
            <a:r>
              <a:rPr lang="en-US" altLang="ja-JP" sz="2000" dirty="0">
                <a:solidFill>
                  <a:sysClr val="windowText" lastClr="000000"/>
                </a:solidFill>
                <a:latin typeface="+mn-ea"/>
              </a:rPr>
              <a:t>24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時間いつでも作業できたり、窓口に並ばなくてよくなるな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どのメリットがございます。前向きにご検討下さい。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②手間はどのくらいかかりますか？</a:t>
            </a:r>
            <a:endParaRPr lang="en-US" altLang="ja-JP" sz="2000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基本的に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設定作業にご協力いただくのは初回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</a:rPr>
              <a:t>60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分程度のみ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で大丈夫です。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</a:t>
            </a:r>
            <a:r>
              <a:rPr lang="en-US" altLang="ja-JP" sz="20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連携口座数やトラブルシューティング有無に伴い時間は前後致します。</a:t>
            </a:r>
            <a:r>
              <a:rPr lang="en-US" altLang="ja-JP" sz="2000" dirty="0"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そのあとは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定期的に数か月に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</a:rPr>
              <a:t>1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度、５分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回で完了する承認作業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にご協力を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お願い致します。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③通帳コピーや</a:t>
            </a:r>
            <a:r>
              <a:rPr lang="en-US" altLang="ja-JP" sz="20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CSV</a:t>
            </a:r>
            <a:r>
              <a:rPr lang="ja-JP" altLang="en-US" sz="20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データの共有などの手間はなくなりますか？</a:t>
            </a:r>
            <a:endParaRPr lang="en-US" altLang="ja-JP" sz="2000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高品質な記帳代行サービスを提供することを最優先としていますので、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</a:rPr>
              <a:t>API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連携</a:t>
            </a:r>
            <a:endParaRPr lang="en-US" altLang="ja-JP" sz="2000" u="sng" dirty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データとの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</a:rPr>
              <a:t>W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チェック体制</a:t>
            </a:r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で対応していきます。</a:t>
            </a:r>
            <a:endParaRPr lang="en-US" altLang="ja-JP" sz="2000" dirty="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ysClr val="windowText" lastClr="000000"/>
                </a:solidFill>
                <a:latin typeface="+mn-ea"/>
              </a:rPr>
              <a:t>　したがって今まで同様、資料共有のご協力をお願い致します。</a:t>
            </a:r>
            <a:endParaRPr lang="en-US" altLang="ja-JP" dirty="0">
              <a:solidFill>
                <a:sysClr val="windowText" lastClr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577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653935F-8329-411D-8D8B-9F72899E0AD3}"/>
              </a:ext>
            </a:extLst>
          </p:cNvPr>
          <p:cNvSpPr/>
          <p:nvPr/>
        </p:nvSpPr>
        <p:spPr>
          <a:xfrm>
            <a:off x="137532" y="586680"/>
            <a:ext cx="9546349" cy="2150482"/>
          </a:xfrm>
          <a:prstGeom prst="roundRect">
            <a:avLst>
              <a:gd name="adj" fmla="val 932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8FE4E3-E31F-4CC2-BEF8-C1997737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4" y="880195"/>
            <a:ext cx="1415146" cy="1499632"/>
          </a:xfrm>
          <a:prstGeom prst="rect">
            <a:avLst/>
          </a:prstGeom>
        </p:spPr>
      </p:pic>
      <p:sp>
        <p:nvSpPr>
          <p:cNvPr id="13" name="字幕 2">
            <a:extLst>
              <a:ext uri="{FF2B5EF4-FFF2-40B4-BE49-F238E27FC236}">
                <a16:creationId xmlns:a16="http://schemas.microsoft.com/office/drawing/2014/main" id="{56F10AE6-9CC4-483D-AB38-0428A0489279}"/>
              </a:ext>
            </a:extLst>
          </p:cNvPr>
          <p:cNvSpPr txBox="1">
            <a:spLocks/>
          </p:cNvSpPr>
          <p:nvPr/>
        </p:nvSpPr>
        <p:spPr>
          <a:xfrm>
            <a:off x="1137226" y="2392218"/>
            <a:ext cx="9461762" cy="368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お客様の承諾　    　　ﾈｯﾄﾊﾞﾝｷﾝｸﾞ開設　　　　　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IT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管理</a:t>
            </a:r>
            <a:r>
              <a:rPr lang="ja-JP" altLang="en-US" sz="1100" dirty="0">
                <a:solidFill>
                  <a:sysClr val="windowText" lastClr="000000"/>
                </a:solidFill>
                <a:latin typeface="+mn-ea"/>
              </a:rPr>
              <a:t>より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TEL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　　　　　弥生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ID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登録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mail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　 　　　</a:t>
            </a:r>
            <a:endParaRPr lang="en-US" altLang="ja-JP" sz="1600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BD4A3CB-5372-45F7-BEAC-A8A3E33CF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204" y="1060190"/>
            <a:ext cx="1110193" cy="1128453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29C4218-DDED-42E3-9588-E9063878172B}"/>
              </a:ext>
            </a:extLst>
          </p:cNvPr>
          <p:cNvSpPr/>
          <p:nvPr/>
        </p:nvSpPr>
        <p:spPr>
          <a:xfrm>
            <a:off x="137532" y="2844284"/>
            <a:ext cx="9546350" cy="1889924"/>
          </a:xfrm>
          <a:prstGeom prst="roundRect">
            <a:avLst>
              <a:gd name="adj" fmla="val 932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C8788126-C7EE-4DFD-94D1-7BF74C131556}"/>
              </a:ext>
            </a:extLst>
          </p:cNvPr>
          <p:cNvSpPr/>
          <p:nvPr/>
        </p:nvSpPr>
        <p:spPr>
          <a:xfrm>
            <a:off x="137532" y="4832398"/>
            <a:ext cx="9546350" cy="1852778"/>
          </a:xfrm>
          <a:prstGeom prst="roundRect">
            <a:avLst>
              <a:gd name="adj" fmla="val 932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E06ABDE1-E598-48AF-8107-DEA913ECE3CC}"/>
              </a:ext>
            </a:extLst>
          </p:cNvPr>
          <p:cNvSpPr/>
          <p:nvPr/>
        </p:nvSpPr>
        <p:spPr>
          <a:xfrm>
            <a:off x="368693" y="802624"/>
            <a:ext cx="466540" cy="16473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事前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D1D5B8-5DAC-4AEB-8187-F8E800199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48" y="2927855"/>
            <a:ext cx="3405791" cy="149963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54EC574-9EE5-465D-87A6-B9D1E0AC4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520" y="959574"/>
            <a:ext cx="1767083" cy="1428074"/>
          </a:xfrm>
          <a:prstGeom prst="rect">
            <a:avLst/>
          </a:prstGeom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48B0AAE-BA27-4337-8EBC-935FECBB6B18}"/>
              </a:ext>
            </a:extLst>
          </p:cNvPr>
          <p:cNvSpPr/>
          <p:nvPr/>
        </p:nvSpPr>
        <p:spPr>
          <a:xfrm>
            <a:off x="389887" y="2951181"/>
            <a:ext cx="466540" cy="16473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当日</a:t>
            </a:r>
          </a:p>
        </p:txBody>
      </p:sp>
      <p:pic>
        <p:nvPicPr>
          <p:cNvPr id="2048" name="図 2047">
            <a:extLst>
              <a:ext uri="{FF2B5EF4-FFF2-40B4-BE49-F238E27FC236}">
                <a16:creationId xmlns:a16="http://schemas.microsoft.com/office/drawing/2014/main" id="{7B1B2FDB-78F9-479D-8758-3A55D5B16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705" y="1273251"/>
            <a:ext cx="827568" cy="840399"/>
          </a:xfrm>
          <a:prstGeom prst="rect">
            <a:avLst/>
          </a:prstGeom>
        </p:spPr>
      </p:pic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F1528841-95AF-40BC-AC8B-BCD43787D9A8}"/>
              </a:ext>
            </a:extLst>
          </p:cNvPr>
          <p:cNvSpPr/>
          <p:nvPr/>
        </p:nvSpPr>
        <p:spPr>
          <a:xfrm>
            <a:off x="389887" y="4935119"/>
            <a:ext cx="466540" cy="16473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定期的</a:t>
            </a:r>
          </a:p>
        </p:txBody>
      </p:sp>
      <p:sp>
        <p:nvSpPr>
          <p:cNvPr id="36" name="字幕 2">
            <a:extLst>
              <a:ext uri="{FF2B5EF4-FFF2-40B4-BE49-F238E27FC236}">
                <a16:creationId xmlns:a16="http://schemas.microsoft.com/office/drawing/2014/main" id="{5513D670-0E42-41CA-8F52-BD03521C83F6}"/>
              </a:ext>
            </a:extLst>
          </p:cNvPr>
          <p:cNvSpPr txBox="1">
            <a:spLocks/>
          </p:cNvSpPr>
          <p:nvPr/>
        </p:nvSpPr>
        <p:spPr>
          <a:xfrm>
            <a:off x="4383455" y="2958166"/>
            <a:ext cx="5497024" cy="185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※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60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分ほど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ご予定下さい。</a:t>
            </a:r>
            <a:endParaRPr lang="en-US" altLang="ja-JP" sz="1600" dirty="0">
              <a:solidFill>
                <a:sysClr val="windowText" lastClr="0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※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TEL+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遠隔サポートのツール</a:t>
            </a:r>
            <a:endParaRPr lang="en-US" altLang="ja-JP" sz="1600" dirty="0">
              <a:solidFill>
                <a:sysClr val="windowText" lastClr="00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　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リモートサポート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by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弥生　</a:t>
            </a:r>
            <a:r>
              <a:rPr lang="en-US" altLang="ja-JP" sz="1600" dirty="0">
                <a:solidFill>
                  <a:sysClr val="windowText" lastClr="000000"/>
                </a:solidFill>
                <a:latin typeface="+mn-ea"/>
              </a:rPr>
              <a:t>PAP)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を利用します</a:t>
            </a:r>
            <a:endParaRPr lang="en-US" altLang="ja-JP" sz="1600" dirty="0">
              <a:solidFill>
                <a:sysClr val="windowText" lastClr="0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インターネットバンキングやクレジットカードの</a:t>
            </a:r>
            <a:endParaRPr lang="en-US" altLang="ja-JP" sz="1600" dirty="0">
              <a:solidFill>
                <a:srgbClr val="FF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 マイページにログインできる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PC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でご対応下さい。</a:t>
            </a:r>
            <a:endParaRPr lang="en-US" altLang="ja-JP" sz="1600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DCE7482-4684-4DA2-ADAE-FE046B8F4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975" y="4991082"/>
            <a:ext cx="1767083" cy="1428074"/>
          </a:xfrm>
          <a:prstGeom prst="rect">
            <a:avLst/>
          </a:prstGeom>
        </p:spPr>
      </p:pic>
      <p:sp>
        <p:nvSpPr>
          <p:cNvPr id="38" name="字幕 2">
            <a:extLst>
              <a:ext uri="{FF2B5EF4-FFF2-40B4-BE49-F238E27FC236}">
                <a16:creationId xmlns:a16="http://schemas.microsoft.com/office/drawing/2014/main" id="{4B01F577-F114-4150-BA92-65EB7BA78A1A}"/>
              </a:ext>
            </a:extLst>
          </p:cNvPr>
          <p:cNvSpPr txBox="1">
            <a:spLocks/>
          </p:cNvSpPr>
          <p:nvPr/>
        </p:nvSpPr>
        <p:spPr>
          <a:xfrm>
            <a:off x="3138057" y="5561448"/>
            <a:ext cx="6471383" cy="185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高いセキュリティレベルを維持するために定期的に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「認証情報を更新してください」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と通知がきますので、更新を宜しくお願い致します。各金融機関ごとに異なりますが、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１～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3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ヵ月ごとに 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5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分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/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回 程度で設定できる作業</a:t>
            </a:r>
            <a:r>
              <a:rPr lang="ja-JP" altLang="en-US" sz="1600" dirty="0">
                <a:solidFill>
                  <a:sysClr val="windowText" lastClr="000000"/>
                </a:solidFill>
                <a:latin typeface="+mn-ea"/>
              </a:rPr>
              <a:t>になります。</a:t>
            </a:r>
            <a:endParaRPr lang="en-US" altLang="ja-JP" sz="1600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DDA7B66-101F-4134-BB5A-351821D047D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1" y="4968530"/>
            <a:ext cx="428800" cy="501987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E2E3662-EF99-4315-A1BA-A29DDB78B508}"/>
              </a:ext>
            </a:extLst>
          </p:cNvPr>
          <p:cNvSpPr txBox="1"/>
          <p:nvPr/>
        </p:nvSpPr>
        <p:spPr>
          <a:xfrm>
            <a:off x="3704980" y="4943929"/>
            <a:ext cx="317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定期的な更新作業マニュアル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615BBC2-25C8-4AC1-9AAC-F7DAA37E607D}"/>
              </a:ext>
            </a:extLst>
          </p:cNvPr>
          <p:cNvCxnSpPr>
            <a:cxnSpLocks/>
          </p:cNvCxnSpPr>
          <p:nvPr/>
        </p:nvCxnSpPr>
        <p:spPr>
          <a:xfrm>
            <a:off x="0" y="468351"/>
            <a:ext cx="988047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字幕 2">
            <a:extLst>
              <a:ext uri="{FF2B5EF4-FFF2-40B4-BE49-F238E27FC236}">
                <a16:creationId xmlns:a16="http://schemas.microsoft.com/office/drawing/2014/main" id="{7738E204-A96A-4816-A9CD-80D5EA4B0520}"/>
              </a:ext>
            </a:extLst>
          </p:cNvPr>
          <p:cNvSpPr txBox="1">
            <a:spLocks/>
          </p:cNvSpPr>
          <p:nvPr/>
        </p:nvSpPr>
        <p:spPr>
          <a:xfrm>
            <a:off x="25521" y="37733"/>
            <a:ext cx="9880479" cy="72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連携設定の作業ステップについて</a:t>
            </a:r>
            <a:endParaRPr lang="en-US" altLang="ja-JP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</p:txBody>
      </p:sp>
      <p:sp>
        <p:nvSpPr>
          <p:cNvPr id="2055" name="二等辺三角形 2054">
            <a:extLst>
              <a:ext uri="{FF2B5EF4-FFF2-40B4-BE49-F238E27FC236}">
                <a16:creationId xmlns:a16="http://schemas.microsoft.com/office/drawing/2014/main" id="{A6C25778-32FE-4846-86C1-6B796C6AC160}"/>
              </a:ext>
            </a:extLst>
          </p:cNvPr>
          <p:cNvSpPr/>
          <p:nvPr/>
        </p:nvSpPr>
        <p:spPr>
          <a:xfrm rot="5400000">
            <a:off x="2495709" y="1713989"/>
            <a:ext cx="791852" cy="17814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BD48728C-0FC5-48E1-9FE5-49CEAE727EA9}"/>
              </a:ext>
            </a:extLst>
          </p:cNvPr>
          <p:cNvSpPr/>
          <p:nvPr/>
        </p:nvSpPr>
        <p:spPr>
          <a:xfrm rot="5400000">
            <a:off x="5054875" y="1694305"/>
            <a:ext cx="791852" cy="17814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D874AC30-94B8-4BB3-9E96-45292B71022B}"/>
              </a:ext>
            </a:extLst>
          </p:cNvPr>
          <p:cNvSpPr/>
          <p:nvPr/>
        </p:nvSpPr>
        <p:spPr>
          <a:xfrm rot="5400000">
            <a:off x="7224893" y="1686218"/>
            <a:ext cx="791852" cy="17814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041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5F6FFAF-5B4B-48EC-B05E-591B13C232F6}"/>
              </a:ext>
            </a:extLst>
          </p:cNvPr>
          <p:cNvCxnSpPr>
            <a:cxnSpLocks/>
          </p:cNvCxnSpPr>
          <p:nvPr/>
        </p:nvCxnSpPr>
        <p:spPr>
          <a:xfrm>
            <a:off x="0" y="468351"/>
            <a:ext cx="988047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字幕 2">
            <a:extLst>
              <a:ext uri="{FF2B5EF4-FFF2-40B4-BE49-F238E27FC236}">
                <a16:creationId xmlns:a16="http://schemas.microsoft.com/office/drawing/2014/main" id="{472C5B9A-D501-48A0-A085-FF48939CCB31}"/>
              </a:ext>
            </a:extLst>
          </p:cNvPr>
          <p:cNvSpPr txBox="1">
            <a:spLocks/>
          </p:cNvSpPr>
          <p:nvPr/>
        </p:nvSpPr>
        <p:spPr>
          <a:xfrm>
            <a:off x="25521" y="37733"/>
            <a:ext cx="9880479" cy="72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ysClr val="windowText" lastClr="0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設定作業時に気を付けたいポイント</a:t>
            </a:r>
            <a:endParaRPr lang="en-US" altLang="ja-JP" dirty="0">
              <a:solidFill>
                <a:sysClr val="windowText" lastClr="00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5C3FBB8-EE67-408B-975D-E88ABF56C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" y="2642689"/>
            <a:ext cx="2025401" cy="15074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30B40F4-E15E-402C-B65F-A3B185E35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495" y="4507240"/>
            <a:ext cx="1470476" cy="60919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FD26031-4B19-4D57-B917-7166D761F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49" y="5295312"/>
            <a:ext cx="1222723" cy="52158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4C0A0E3-27E4-4658-86C2-532B1A5C1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190" y="6157063"/>
            <a:ext cx="1145541" cy="47988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D2A177C-1E3D-4465-9043-EF63D2D83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33" y="6014488"/>
            <a:ext cx="679001" cy="695905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A0CB2947-4ADF-4683-AA0B-87E62827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6" y="5459828"/>
            <a:ext cx="849297" cy="2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B48A6E1-30EE-4E30-A307-DDD4C2D36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532" y="4414851"/>
            <a:ext cx="1018646" cy="751309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E6B46AE-E5D1-449B-934A-B79D813D9509}"/>
              </a:ext>
            </a:extLst>
          </p:cNvPr>
          <p:cNvSpPr/>
          <p:nvPr/>
        </p:nvSpPr>
        <p:spPr>
          <a:xfrm>
            <a:off x="137532" y="586680"/>
            <a:ext cx="9546349" cy="1867697"/>
          </a:xfrm>
          <a:prstGeom prst="roundRect">
            <a:avLst>
              <a:gd name="adj" fmla="val 932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81433108-1E85-40B5-A355-50B6D32A9C4C}"/>
              </a:ext>
            </a:extLst>
          </p:cNvPr>
          <p:cNvSpPr/>
          <p:nvPr/>
        </p:nvSpPr>
        <p:spPr>
          <a:xfrm>
            <a:off x="112615" y="2512144"/>
            <a:ext cx="9546349" cy="1772162"/>
          </a:xfrm>
          <a:prstGeom prst="roundRect">
            <a:avLst>
              <a:gd name="adj" fmla="val 932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7C23543-6F43-410A-9E86-052F43945D95}"/>
              </a:ext>
            </a:extLst>
          </p:cNvPr>
          <p:cNvSpPr/>
          <p:nvPr/>
        </p:nvSpPr>
        <p:spPr>
          <a:xfrm>
            <a:off x="112615" y="4338402"/>
            <a:ext cx="9546349" cy="2481865"/>
          </a:xfrm>
          <a:prstGeom prst="roundRect">
            <a:avLst>
              <a:gd name="adj" fmla="val 932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D293BDA-6521-4951-B2E5-01F7629DAA68}"/>
              </a:ext>
            </a:extLst>
          </p:cNvPr>
          <p:cNvCxnSpPr>
            <a:cxnSpLocks/>
          </p:cNvCxnSpPr>
          <p:nvPr/>
        </p:nvCxnSpPr>
        <p:spPr>
          <a:xfrm>
            <a:off x="1234127" y="4793666"/>
            <a:ext cx="5348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ED4B50C-B8AC-4128-BAAC-C5C02806F5AF}"/>
              </a:ext>
            </a:extLst>
          </p:cNvPr>
          <p:cNvCxnSpPr>
            <a:cxnSpLocks/>
          </p:cNvCxnSpPr>
          <p:nvPr/>
        </p:nvCxnSpPr>
        <p:spPr>
          <a:xfrm>
            <a:off x="1234127" y="5597839"/>
            <a:ext cx="5348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B3A5E5F-3722-487D-93FE-2DC958C8CB7B}"/>
              </a:ext>
            </a:extLst>
          </p:cNvPr>
          <p:cNvCxnSpPr>
            <a:cxnSpLocks/>
          </p:cNvCxnSpPr>
          <p:nvPr/>
        </p:nvCxnSpPr>
        <p:spPr>
          <a:xfrm>
            <a:off x="1212962" y="6397008"/>
            <a:ext cx="5348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字幕 2">
            <a:extLst>
              <a:ext uri="{FF2B5EF4-FFF2-40B4-BE49-F238E27FC236}">
                <a16:creationId xmlns:a16="http://schemas.microsoft.com/office/drawing/2014/main" id="{1E484259-A21A-48CD-821C-F522C422F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6547" y="4422614"/>
            <a:ext cx="6508397" cy="2378333"/>
          </a:xfrm>
        </p:spPr>
        <p:txBody>
          <a:bodyPr>
            <a:normAutofit/>
          </a:bodyPr>
          <a:lstStyle/>
          <a:p>
            <a:pPr algn="l"/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クレジットカードの情報を連携させる場合はインターネットアカウント</a:t>
            </a:r>
            <a:endParaRPr lang="en-US" altLang="ja-JP" sz="1800" dirty="0">
              <a:solidFill>
                <a:srgbClr val="FF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algn="l"/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の取得が必要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です。</a:t>
            </a:r>
            <a:r>
              <a:rPr lang="en-US" altLang="ja-JP" sz="1800" u="sng" dirty="0">
                <a:solidFill>
                  <a:srgbClr val="FF0000"/>
                </a:solidFill>
                <a:latin typeface="+mn-ea"/>
              </a:rPr>
              <a:t>JCB</a:t>
            </a:r>
            <a:r>
              <a:rPr lang="ja-JP" altLang="en-US" sz="1800" u="sng" dirty="0">
                <a:solidFill>
                  <a:srgbClr val="FF0000"/>
                </a:solidFill>
                <a:latin typeface="+mn-ea"/>
              </a:rPr>
              <a:t>であれば</a:t>
            </a:r>
            <a:r>
              <a:rPr lang="en-US" altLang="ja-JP" sz="1800" u="sng" dirty="0" err="1">
                <a:solidFill>
                  <a:srgbClr val="FF0000"/>
                </a:solidFill>
                <a:latin typeface="+mn-ea"/>
              </a:rPr>
              <a:t>MyJCB</a:t>
            </a:r>
            <a:r>
              <a:rPr lang="ja-JP" altLang="en-US" sz="1800" u="sng" dirty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ja-JP" sz="1800" u="sng" dirty="0">
                <a:solidFill>
                  <a:srgbClr val="FF0000"/>
                </a:solidFill>
                <a:latin typeface="+mn-ea"/>
              </a:rPr>
              <a:t>VISA</a:t>
            </a:r>
            <a:r>
              <a:rPr lang="ja-JP" altLang="en-US" sz="1800" u="sng" dirty="0">
                <a:solidFill>
                  <a:srgbClr val="FF0000"/>
                </a:solidFill>
                <a:latin typeface="+mn-ea"/>
              </a:rPr>
              <a:t>で</a:t>
            </a:r>
            <a:r>
              <a:rPr kumimoji="1" lang="ja-JP" altLang="en-US" sz="1800" u="sng" dirty="0">
                <a:solidFill>
                  <a:srgbClr val="FF0000"/>
                </a:solidFill>
                <a:latin typeface="+mn-ea"/>
              </a:rPr>
              <a:t>あれば</a:t>
            </a:r>
            <a:endParaRPr kumimoji="1" lang="en-US" altLang="ja-JP" sz="1800" u="sng" dirty="0">
              <a:solidFill>
                <a:srgbClr val="FF0000"/>
              </a:solidFill>
              <a:latin typeface="+mn-ea"/>
            </a:endParaRPr>
          </a:p>
          <a:p>
            <a:pPr algn="l"/>
            <a:r>
              <a:rPr kumimoji="1" lang="en-US" altLang="ja-JP" sz="1800" u="sng" dirty="0" err="1">
                <a:solidFill>
                  <a:srgbClr val="FF0000"/>
                </a:solidFill>
                <a:latin typeface="+mn-ea"/>
              </a:rPr>
              <a:t>Vpass</a:t>
            </a:r>
            <a:r>
              <a:rPr kumimoji="1" lang="ja-JP" altLang="en-US" sz="1800" u="sng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sz="1800" u="sng" dirty="0">
                <a:solidFill>
                  <a:srgbClr val="FF0000"/>
                </a:solidFill>
                <a:latin typeface="+mn-ea"/>
              </a:rPr>
              <a:t>AMEX</a:t>
            </a:r>
            <a:r>
              <a:rPr kumimoji="1" lang="ja-JP" altLang="en-US" sz="1800" u="sng" dirty="0">
                <a:solidFill>
                  <a:srgbClr val="FF0000"/>
                </a:solidFill>
                <a:latin typeface="+mn-ea"/>
              </a:rPr>
              <a:t>であればマイアカウント</a:t>
            </a:r>
            <a:r>
              <a:rPr kumimoji="1" lang="ja-JP" altLang="en-US" sz="1800" dirty="0">
                <a:solidFill>
                  <a:srgbClr val="002060"/>
                </a:solidFill>
                <a:latin typeface="+mn-ea"/>
              </a:rPr>
              <a:t>と呼ばれるアカウント</a:t>
            </a:r>
            <a:endParaRPr kumimoji="1"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kumimoji="1" lang="ja-JP" altLang="en-US" sz="1800" dirty="0">
                <a:solidFill>
                  <a:srgbClr val="002060"/>
                </a:solidFill>
                <a:latin typeface="+mn-ea"/>
              </a:rPr>
              <a:t>になります。登録は原則無料でできますが、</a:t>
            </a:r>
            <a:r>
              <a:rPr kumimoji="1" lang="en-US" altLang="ja-JP" sz="1800" dirty="0">
                <a:solidFill>
                  <a:srgbClr val="002060"/>
                </a:solidFill>
                <a:latin typeface="+mn-ea"/>
              </a:rPr>
              <a:t>2</a:t>
            </a:r>
            <a:r>
              <a:rPr kumimoji="1" lang="ja-JP" altLang="en-US" sz="1800" dirty="0">
                <a:solidFill>
                  <a:srgbClr val="002060"/>
                </a:solidFill>
                <a:latin typeface="+mn-ea"/>
              </a:rPr>
              <a:t>週間ほど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期間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が必要となるケースもあります。事前にカード会社に問い合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せ</a:t>
            </a:r>
            <a:r>
              <a:rPr lang="en-US" altLang="ja-JP" sz="1800" dirty="0">
                <a:solidFill>
                  <a:srgbClr val="002060"/>
                </a:solidFill>
                <a:latin typeface="+mn-ea"/>
              </a:rPr>
              <a:t>(</a:t>
            </a:r>
            <a:r>
              <a:rPr lang="ja-JP" altLang="en-US" sz="1800" dirty="0">
                <a:solidFill>
                  <a:srgbClr val="FF0000"/>
                </a:solidFill>
                <a:latin typeface="+mn-ea"/>
              </a:rPr>
              <a:t>カード裏面の</a:t>
            </a:r>
            <a:r>
              <a:rPr lang="en-US" altLang="ja-JP" sz="1800" dirty="0">
                <a:solidFill>
                  <a:srgbClr val="FF0000"/>
                </a:solidFill>
                <a:latin typeface="+mn-ea"/>
              </a:rPr>
              <a:t>TEL</a:t>
            </a:r>
            <a:r>
              <a:rPr lang="ja-JP" altLang="en-US" sz="1800" dirty="0">
                <a:solidFill>
                  <a:srgbClr val="FF0000"/>
                </a:solidFill>
                <a:latin typeface="+mn-ea"/>
              </a:rPr>
              <a:t>推奨</a:t>
            </a:r>
            <a:r>
              <a:rPr lang="en-US" altLang="ja-JP" sz="1800" dirty="0">
                <a:solidFill>
                  <a:srgbClr val="002060"/>
                </a:solidFill>
                <a:latin typeface="+mn-ea"/>
              </a:rPr>
              <a:t>)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手続きを宜しくお願い致します。</a:t>
            </a:r>
            <a:endParaRPr kumimoji="1" lang="en-US" altLang="ja-JP" sz="18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BB253E09-9C76-4DD6-8A7F-C61049783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58" y="1122150"/>
            <a:ext cx="1533739" cy="685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字幕 2">
            <a:extLst>
              <a:ext uri="{FF2B5EF4-FFF2-40B4-BE49-F238E27FC236}">
                <a16:creationId xmlns:a16="http://schemas.microsoft.com/office/drawing/2014/main" id="{06210368-DBA0-402B-AEB7-003A6019E689}"/>
              </a:ext>
            </a:extLst>
          </p:cNvPr>
          <p:cNvSpPr txBox="1">
            <a:spLocks/>
          </p:cNvSpPr>
          <p:nvPr/>
        </p:nvSpPr>
        <p:spPr>
          <a:xfrm>
            <a:off x="1958795" y="584463"/>
            <a:ext cx="9461762" cy="196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会計データごとに弥生</a:t>
            </a:r>
            <a:r>
              <a:rPr lang="en-US" altLang="ja-JP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ID</a:t>
            </a:r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を取得する必要がありますので、</a:t>
            </a:r>
            <a:r>
              <a:rPr lang="en-US" altLang="ja-JP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2</a:t>
            </a:r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点</a:t>
            </a:r>
            <a:r>
              <a:rPr lang="en-US" altLang="ja-JP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ID</a:t>
            </a:r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設定する場合</a:t>
            </a:r>
            <a:endParaRPr lang="en-US" altLang="ja-JP" sz="1800" dirty="0">
              <a:solidFill>
                <a:srgbClr val="FF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algn="l"/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は</a:t>
            </a:r>
            <a:r>
              <a:rPr lang="en-US" altLang="ja-JP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2</a:t>
            </a:r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個</a:t>
            </a:r>
            <a:r>
              <a:rPr lang="en-US" altLang="ja-JP" sz="18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Mail</a:t>
            </a:r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アドレスが必要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です。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例えば個人・法人となれば</a:t>
            </a:r>
            <a:r>
              <a:rPr lang="en-US" altLang="ja-JP" sz="1800" dirty="0">
                <a:solidFill>
                  <a:srgbClr val="002060"/>
                </a:solidFill>
                <a:latin typeface="+mn-ea"/>
              </a:rPr>
              <a:t>2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点</a:t>
            </a:r>
            <a:r>
              <a:rPr lang="en-US" altLang="ja-JP" sz="1800" dirty="0">
                <a:solidFill>
                  <a:srgbClr val="002060"/>
                </a:solidFill>
                <a:latin typeface="+mn-ea"/>
              </a:rPr>
              <a:t>ID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が必要となったり、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複数の会社を経営している場合はそれぞれの会社数分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en-US" altLang="ja-JP" sz="1800" dirty="0">
                <a:solidFill>
                  <a:srgbClr val="002060"/>
                </a:solidFill>
                <a:latin typeface="+mn-ea"/>
              </a:rPr>
              <a:t>ID</a:t>
            </a:r>
            <a:r>
              <a:rPr lang="ja-JP" altLang="en-US" sz="1800" dirty="0" err="1">
                <a:solidFill>
                  <a:srgbClr val="002060"/>
                </a:solidFill>
                <a:latin typeface="+mn-ea"/>
              </a:rPr>
              <a:t>を登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録する必要があります。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8" name="字幕 2">
            <a:extLst>
              <a:ext uri="{FF2B5EF4-FFF2-40B4-BE49-F238E27FC236}">
                <a16:creationId xmlns:a16="http://schemas.microsoft.com/office/drawing/2014/main" id="{7DCC593B-E28A-45C7-B4E6-E334141151A6}"/>
              </a:ext>
            </a:extLst>
          </p:cNvPr>
          <p:cNvSpPr txBox="1">
            <a:spLocks/>
          </p:cNvSpPr>
          <p:nvPr/>
        </p:nvSpPr>
        <p:spPr>
          <a:xfrm>
            <a:off x="2776668" y="2703123"/>
            <a:ext cx="7129332" cy="165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インターネットバンキングにログインする場合に</a:t>
            </a:r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電子認証を取得</a:t>
            </a:r>
            <a:endParaRPr lang="en-US" altLang="ja-JP" sz="1800" dirty="0">
              <a:solidFill>
                <a:srgbClr val="FF000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algn="l"/>
            <a:r>
              <a:rPr lang="ja-JP" altLang="en-US" sz="1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している場合は、電子認証されたパソコンでしか連携設定ができません</a:t>
            </a:r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。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設定作業当日は電子認証されたログインが可能なパソコン操作が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1800" dirty="0">
                <a:solidFill>
                  <a:srgbClr val="002060"/>
                </a:solidFill>
                <a:latin typeface="+mn-ea"/>
              </a:rPr>
              <a:t>できるようにご準備宜しくお願い致します。</a:t>
            </a:r>
            <a:endParaRPr lang="en-US" altLang="ja-JP" sz="1800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550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E3E3B2C0BB05849937D70AA5E572043" ma:contentTypeVersion="13" ma:contentTypeDescription="新しいドキュメントを作成します。" ma:contentTypeScope="" ma:versionID="ef24038c215997b031cbaec3d014d532">
  <xsd:schema xmlns:xsd="http://www.w3.org/2001/XMLSchema" xmlns:xs="http://www.w3.org/2001/XMLSchema" xmlns:p="http://schemas.microsoft.com/office/2006/metadata/properties" xmlns:ns2="ea195059-004c-40f2-b558-83a7ff4cdc33" xmlns:ns3="3471b13f-29b0-45c2-8324-3215d677aa28" targetNamespace="http://schemas.microsoft.com/office/2006/metadata/properties" ma:root="true" ma:fieldsID="35c1e309fa3b0da9a5aca5f6a25bbbca" ns2:_="" ns3:_="">
    <xsd:import namespace="ea195059-004c-40f2-b558-83a7ff4cdc33"/>
    <xsd:import namespace="3471b13f-29b0-45c2-8324-3215d677aa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5059-004c-40f2-b558-83a7ff4c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1b13f-29b0-45c2-8324-3215d677a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14DE1-1E13-4513-BD48-17D01E26F696}">
  <ds:schemaRefs>
    <ds:schemaRef ds:uri="http://purl.org/dc/elements/1.1/"/>
    <ds:schemaRef ds:uri="http://schemas.microsoft.com/office/2006/metadata/properties"/>
    <ds:schemaRef ds:uri="3471b13f-29b0-45c2-8324-3215d677aa28"/>
    <ds:schemaRef ds:uri="http://schemas.microsoft.com/office/2006/documentManagement/types"/>
    <ds:schemaRef ds:uri="http://purl.org/dc/terms/"/>
    <ds:schemaRef ds:uri="ea195059-004c-40f2-b558-83a7ff4cdc3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B5C9E9-6EF0-40A7-B47E-9E360C6D8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33CCA-6889-4214-BBB4-89B8137DA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95059-004c-40f2-b558-83a7ff4cdc33"/>
    <ds:schemaRef ds:uri="3471b13f-29b0-45c2-8324-3215d677a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727</Words>
  <Application>Microsoft Office PowerPoint</Application>
  <PresentationFormat>A4 210 x 297 mm</PresentationFormat>
  <Paragraphs>89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ひょうご税理士法人</dc:creator>
  <cp:lastModifiedBy>ひょうご税理士法人</cp:lastModifiedBy>
  <cp:revision>108</cp:revision>
  <cp:lastPrinted>2021-03-30T06:49:23Z</cp:lastPrinted>
  <dcterms:created xsi:type="dcterms:W3CDTF">2021-02-23T23:57:40Z</dcterms:created>
  <dcterms:modified xsi:type="dcterms:W3CDTF">2021-10-12T05:36:13Z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0x0101002E3E3B2C0BB05849937D70AA5E572043</vt:lpwstr>
  </property>
</Properties>
</file>